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24"/>
  </p:handoutMasterIdLst>
  <p:sldIdLst>
    <p:sldId id="256" r:id="rId2"/>
    <p:sldId id="257" r:id="rId3"/>
    <p:sldId id="276" r:id="rId4"/>
    <p:sldId id="284" r:id="rId5"/>
    <p:sldId id="277" r:id="rId6"/>
    <p:sldId id="278" r:id="rId7"/>
    <p:sldId id="279" r:id="rId8"/>
    <p:sldId id="285" r:id="rId9"/>
    <p:sldId id="280" r:id="rId10"/>
    <p:sldId id="281" r:id="rId11"/>
    <p:sldId id="282" r:id="rId12"/>
    <p:sldId id="290" r:id="rId13"/>
    <p:sldId id="283" r:id="rId14"/>
    <p:sldId id="287" r:id="rId15"/>
    <p:sldId id="286" r:id="rId16"/>
    <p:sldId id="274" r:id="rId17"/>
    <p:sldId id="260" r:id="rId18"/>
    <p:sldId id="275" r:id="rId19"/>
    <p:sldId id="259" r:id="rId20"/>
    <p:sldId id="258" r:id="rId21"/>
    <p:sldId id="288" r:id="rId22"/>
    <p:sldId id="289" r:id="rId23"/>
  </p:sldIdLst>
  <p:sldSz cx="9144000" cy="6858000" type="screen4x3"/>
  <p:notesSz cx="6858000" cy="9144000"/>
  <p:defaultTextStyle>
    <a:defPPr>
      <a:defRPr lang="it-IT"/>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0" d="100"/>
          <a:sy n="70" d="100"/>
        </p:scale>
        <p:origin x="-324" y="6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it-IT"/>
          </a:p>
        </p:txBody>
      </p:sp>
      <p:sp>
        <p:nvSpPr>
          <p:cNvPr id="3" name="Segnaposto data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DC339519-5B06-45F7-8E16-533A40230325}" type="datetimeFigureOut">
              <a:rPr lang="it-IT"/>
              <a:pPr>
                <a:defRPr/>
              </a:pPr>
              <a:t>11/09/2015</a:t>
            </a:fld>
            <a:endParaRPr lang="it-IT"/>
          </a:p>
        </p:txBody>
      </p:sp>
      <p:sp>
        <p:nvSpPr>
          <p:cNvPr id="4" name="Segnaposto piè di pagina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it-IT"/>
          </a:p>
        </p:txBody>
      </p:sp>
      <p:sp>
        <p:nvSpPr>
          <p:cNvPr id="5" name="Segnaposto numero diapositiva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F4ECD5CA-00A9-4328-A3C4-2799A63BE919}" type="slidenum">
              <a:rPr lang="it-IT"/>
              <a:pPr>
                <a:defRPr/>
              </a:pPr>
              <a:t>‹N›</a:t>
            </a:fld>
            <a:endParaRPr lang="it-IT"/>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lvl1pPr>
              <a:defRPr/>
            </a:lvl1pPr>
          </a:lstStyle>
          <a:p>
            <a:pPr>
              <a:defRPr/>
            </a:pPr>
            <a:fld id="{2E707870-6FBE-4E10-BEF5-1F043A057C60}" type="datetimeFigureOut">
              <a:rPr lang="it-IT"/>
              <a:pPr>
                <a:defRPr/>
              </a:pPr>
              <a:t>11/09/2015</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C6B19177-E76A-4766-84A8-923110123310}" type="slidenum">
              <a:rPr lang="it-IT"/>
              <a:pPr>
                <a:defRPr/>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lvl1pPr>
              <a:defRPr/>
            </a:lvl1pPr>
          </a:lstStyle>
          <a:p>
            <a:pPr>
              <a:defRPr/>
            </a:pPr>
            <a:fld id="{B2DBC063-A0B4-470C-A101-7C3606B286DF}" type="datetimeFigureOut">
              <a:rPr lang="it-IT"/>
              <a:pPr>
                <a:defRPr/>
              </a:pPr>
              <a:t>11/09/2015</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2E7348C4-308D-4D09-8B52-647A52BB6524}" type="slidenum">
              <a:rPr lang="it-IT"/>
              <a:pPr>
                <a:defRPr/>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lvl1pPr>
              <a:defRPr/>
            </a:lvl1pPr>
          </a:lstStyle>
          <a:p>
            <a:pPr>
              <a:defRPr/>
            </a:pPr>
            <a:fld id="{5D648023-B656-4C27-BF1D-5B914DCE9125}" type="datetimeFigureOut">
              <a:rPr lang="it-IT"/>
              <a:pPr>
                <a:defRPr/>
              </a:pPr>
              <a:t>11/09/2015</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67C99795-86B1-42FB-B4A0-EB47551672E3}" type="slidenum">
              <a:rPr lang="it-IT"/>
              <a:pPr>
                <a:defRPr/>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lvl1pPr>
              <a:defRPr/>
            </a:lvl1pPr>
          </a:lstStyle>
          <a:p>
            <a:pPr>
              <a:defRPr/>
            </a:pPr>
            <a:fld id="{907C1C3C-83CC-464E-BDD9-E599011B2753}" type="datetimeFigureOut">
              <a:rPr lang="it-IT"/>
              <a:pPr>
                <a:defRPr/>
              </a:pPr>
              <a:t>11/09/2015</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6DD31246-C17D-49E2-8B23-A1A3781CC591}" type="slidenum">
              <a:rPr lang="it-IT"/>
              <a:pPr>
                <a:defRPr/>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lvl1pPr>
              <a:defRPr/>
            </a:lvl1pPr>
          </a:lstStyle>
          <a:p>
            <a:pPr>
              <a:defRPr/>
            </a:pPr>
            <a:fld id="{63412D00-7FFD-4CD1-8497-5D2A03303C5C}" type="datetimeFigureOut">
              <a:rPr lang="it-IT"/>
              <a:pPr>
                <a:defRPr/>
              </a:pPr>
              <a:t>11/09/2015</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E900BC15-B9BE-4A9B-BF83-B94AE45B9370}" type="slidenum">
              <a:rPr lang="it-IT"/>
              <a:pPr>
                <a:defRPr/>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3"/>
          <p:cNvSpPr>
            <a:spLocks noGrp="1"/>
          </p:cNvSpPr>
          <p:nvPr>
            <p:ph type="dt" sz="half" idx="10"/>
          </p:nvPr>
        </p:nvSpPr>
        <p:spPr/>
        <p:txBody>
          <a:bodyPr/>
          <a:lstStyle>
            <a:lvl1pPr>
              <a:defRPr/>
            </a:lvl1pPr>
          </a:lstStyle>
          <a:p>
            <a:pPr>
              <a:defRPr/>
            </a:pPr>
            <a:fld id="{3AABD307-081B-48B4-8B74-E1CBC836F08F}" type="datetimeFigureOut">
              <a:rPr lang="it-IT"/>
              <a:pPr>
                <a:defRPr/>
              </a:pPr>
              <a:t>11/09/2015</a:t>
            </a:fld>
            <a:endParaRPr lang="it-IT"/>
          </a:p>
        </p:txBody>
      </p:sp>
      <p:sp>
        <p:nvSpPr>
          <p:cNvPr id="6" name="Segnaposto piè di pagina 4"/>
          <p:cNvSpPr>
            <a:spLocks noGrp="1"/>
          </p:cNvSpPr>
          <p:nvPr>
            <p:ph type="ftr" sz="quarter" idx="11"/>
          </p:nvPr>
        </p:nvSpPr>
        <p:spPr/>
        <p:txBody>
          <a:bodyPr/>
          <a:lstStyle>
            <a:lvl1pPr>
              <a:defRPr/>
            </a:lvl1pPr>
          </a:lstStyle>
          <a:p>
            <a:pPr>
              <a:defRPr/>
            </a:pPr>
            <a:endParaRPr lang="it-IT"/>
          </a:p>
        </p:txBody>
      </p:sp>
      <p:sp>
        <p:nvSpPr>
          <p:cNvPr id="7" name="Segnaposto numero diapositiva 5"/>
          <p:cNvSpPr>
            <a:spLocks noGrp="1"/>
          </p:cNvSpPr>
          <p:nvPr>
            <p:ph type="sldNum" sz="quarter" idx="12"/>
          </p:nvPr>
        </p:nvSpPr>
        <p:spPr/>
        <p:txBody>
          <a:bodyPr/>
          <a:lstStyle>
            <a:lvl1pPr>
              <a:defRPr/>
            </a:lvl1pPr>
          </a:lstStyle>
          <a:p>
            <a:pPr>
              <a:defRPr/>
            </a:pPr>
            <a:fld id="{FCF3E279-30BE-4270-9070-B95E912AD621}" type="slidenum">
              <a:rPr lang="it-IT"/>
              <a:pPr>
                <a:defRPr/>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3"/>
          <p:cNvSpPr>
            <a:spLocks noGrp="1"/>
          </p:cNvSpPr>
          <p:nvPr>
            <p:ph type="dt" sz="half" idx="10"/>
          </p:nvPr>
        </p:nvSpPr>
        <p:spPr/>
        <p:txBody>
          <a:bodyPr/>
          <a:lstStyle>
            <a:lvl1pPr>
              <a:defRPr/>
            </a:lvl1pPr>
          </a:lstStyle>
          <a:p>
            <a:pPr>
              <a:defRPr/>
            </a:pPr>
            <a:fld id="{8FFFE27F-CFC3-4FE2-97DA-C7E3B68A2BD5}" type="datetimeFigureOut">
              <a:rPr lang="it-IT"/>
              <a:pPr>
                <a:defRPr/>
              </a:pPr>
              <a:t>11/09/2015</a:t>
            </a:fld>
            <a:endParaRPr lang="it-IT"/>
          </a:p>
        </p:txBody>
      </p:sp>
      <p:sp>
        <p:nvSpPr>
          <p:cNvPr id="8" name="Segnaposto piè di pagina 4"/>
          <p:cNvSpPr>
            <a:spLocks noGrp="1"/>
          </p:cNvSpPr>
          <p:nvPr>
            <p:ph type="ftr" sz="quarter" idx="11"/>
          </p:nvPr>
        </p:nvSpPr>
        <p:spPr/>
        <p:txBody>
          <a:bodyPr/>
          <a:lstStyle>
            <a:lvl1pPr>
              <a:defRPr/>
            </a:lvl1pPr>
          </a:lstStyle>
          <a:p>
            <a:pPr>
              <a:defRPr/>
            </a:pPr>
            <a:endParaRPr lang="it-IT"/>
          </a:p>
        </p:txBody>
      </p:sp>
      <p:sp>
        <p:nvSpPr>
          <p:cNvPr id="9" name="Segnaposto numero diapositiva 5"/>
          <p:cNvSpPr>
            <a:spLocks noGrp="1"/>
          </p:cNvSpPr>
          <p:nvPr>
            <p:ph type="sldNum" sz="quarter" idx="12"/>
          </p:nvPr>
        </p:nvSpPr>
        <p:spPr/>
        <p:txBody>
          <a:bodyPr/>
          <a:lstStyle>
            <a:lvl1pPr>
              <a:defRPr/>
            </a:lvl1pPr>
          </a:lstStyle>
          <a:p>
            <a:pPr>
              <a:defRPr/>
            </a:pPr>
            <a:fld id="{363E7C47-F183-40D8-9BC9-1FB25076AFD8}" type="slidenum">
              <a:rPr lang="it-IT"/>
              <a:pPr>
                <a:defRPr/>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3"/>
          <p:cNvSpPr>
            <a:spLocks noGrp="1"/>
          </p:cNvSpPr>
          <p:nvPr>
            <p:ph type="dt" sz="half" idx="10"/>
          </p:nvPr>
        </p:nvSpPr>
        <p:spPr/>
        <p:txBody>
          <a:bodyPr/>
          <a:lstStyle>
            <a:lvl1pPr>
              <a:defRPr/>
            </a:lvl1pPr>
          </a:lstStyle>
          <a:p>
            <a:pPr>
              <a:defRPr/>
            </a:pPr>
            <a:fld id="{2C554843-2DE1-4C27-905F-5B0E1D181E62}" type="datetimeFigureOut">
              <a:rPr lang="it-IT"/>
              <a:pPr>
                <a:defRPr/>
              </a:pPr>
              <a:t>11/09/2015</a:t>
            </a:fld>
            <a:endParaRPr lang="it-IT"/>
          </a:p>
        </p:txBody>
      </p:sp>
      <p:sp>
        <p:nvSpPr>
          <p:cNvPr id="4" name="Segnaposto piè di pagina 4"/>
          <p:cNvSpPr>
            <a:spLocks noGrp="1"/>
          </p:cNvSpPr>
          <p:nvPr>
            <p:ph type="ftr" sz="quarter" idx="11"/>
          </p:nvPr>
        </p:nvSpPr>
        <p:spPr/>
        <p:txBody>
          <a:bodyPr/>
          <a:lstStyle>
            <a:lvl1pPr>
              <a:defRPr/>
            </a:lvl1pPr>
          </a:lstStyle>
          <a:p>
            <a:pPr>
              <a:defRPr/>
            </a:pPr>
            <a:endParaRPr lang="it-IT"/>
          </a:p>
        </p:txBody>
      </p:sp>
      <p:sp>
        <p:nvSpPr>
          <p:cNvPr id="5" name="Segnaposto numero diapositiva 5"/>
          <p:cNvSpPr>
            <a:spLocks noGrp="1"/>
          </p:cNvSpPr>
          <p:nvPr>
            <p:ph type="sldNum" sz="quarter" idx="12"/>
          </p:nvPr>
        </p:nvSpPr>
        <p:spPr/>
        <p:txBody>
          <a:bodyPr/>
          <a:lstStyle>
            <a:lvl1pPr>
              <a:defRPr/>
            </a:lvl1pPr>
          </a:lstStyle>
          <a:p>
            <a:pPr>
              <a:defRPr/>
            </a:pPr>
            <a:fld id="{B5835930-02C5-4114-B1EF-A3D5DDFD1498}" type="slidenum">
              <a:rPr lang="it-IT"/>
              <a:pPr>
                <a:defRPr/>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3"/>
          <p:cNvSpPr>
            <a:spLocks noGrp="1"/>
          </p:cNvSpPr>
          <p:nvPr>
            <p:ph type="dt" sz="half" idx="10"/>
          </p:nvPr>
        </p:nvSpPr>
        <p:spPr/>
        <p:txBody>
          <a:bodyPr/>
          <a:lstStyle>
            <a:lvl1pPr>
              <a:defRPr/>
            </a:lvl1pPr>
          </a:lstStyle>
          <a:p>
            <a:pPr>
              <a:defRPr/>
            </a:pPr>
            <a:fld id="{81D6DE86-BA03-4136-8F27-C698695C9B01}" type="datetimeFigureOut">
              <a:rPr lang="it-IT"/>
              <a:pPr>
                <a:defRPr/>
              </a:pPr>
              <a:t>11/09/2015</a:t>
            </a:fld>
            <a:endParaRPr lang="it-IT"/>
          </a:p>
        </p:txBody>
      </p:sp>
      <p:sp>
        <p:nvSpPr>
          <p:cNvPr id="3" name="Segnaposto piè di pagina 4"/>
          <p:cNvSpPr>
            <a:spLocks noGrp="1"/>
          </p:cNvSpPr>
          <p:nvPr>
            <p:ph type="ftr" sz="quarter" idx="11"/>
          </p:nvPr>
        </p:nvSpPr>
        <p:spPr/>
        <p:txBody>
          <a:bodyPr/>
          <a:lstStyle>
            <a:lvl1pPr>
              <a:defRPr/>
            </a:lvl1pPr>
          </a:lstStyle>
          <a:p>
            <a:pPr>
              <a:defRPr/>
            </a:pPr>
            <a:endParaRPr lang="it-IT"/>
          </a:p>
        </p:txBody>
      </p:sp>
      <p:sp>
        <p:nvSpPr>
          <p:cNvPr id="4" name="Segnaposto numero diapositiva 5"/>
          <p:cNvSpPr>
            <a:spLocks noGrp="1"/>
          </p:cNvSpPr>
          <p:nvPr>
            <p:ph type="sldNum" sz="quarter" idx="12"/>
          </p:nvPr>
        </p:nvSpPr>
        <p:spPr/>
        <p:txBody>
          <a:bodyPr/>
          <a:lstStyle>
            <a:lvl1pPr>
              <a:defRPr/>
            </a:lvl1pPr>
          </a:lstStyle>
          <a:p>
            <a:pPr>
              <a:defRPr/>
            </a:pPr>
            <a:fld id="{BB31D88B-074A-4B4A-8B8E-B5EE035A61F5}" type="slidenum">
              <a:rPr lang="it-IT"/>
              <a:pPr>
                <a:defRPr/>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3"/>
          <p:cNvSpPr>
            <a:spLocks noGrp="1"/>
          </p:cNvSpPr>
          <p:nvPr>
            <p:ph type="dt" sz="half" idx="10"/>
          </p:nvPr>
        </p:nvSpPr>
        <p:spPr/>
        <p:txBody>
          <a:bodyPr/>
          <a:lstStyle>
            <a:lvl1pPr>
              <a:defRPr/>
            </a:lvl1pPr>
          </a:lstStyle>
          <a:p>
            <a:pPr>
              <a:defRPr/>
            </a:pPr>
            <a:fld id="{EB73ADF3-AF05-4BE8-B3CB-A3B3CD9B1478}" type="datetimeFigureOut">
              <a:rPr lang="it-IT"/>
              <a:pPr>
                <a:defRPr/>
              </a:pPr>
              <a:t>11/09/2015</a:t>
            </a:fld>
            <a:endParaRPr lang="it-IT"/>
          </a:p>
        </p:txBody>
      </p:sp>
      <p:sp>
        <p:nvSpPr>
          <p:cNvPr id="6" name="Segnaposto piè di pagina 4"/>
          <p:cNvSpPr>
            <a:spLocks noGrp="1"/>
          </p:cNvSpPr>
          <p:nvPr>
            <p:ph type="ftr" sz="quarter" idx="11"/>
          </p:nvPr>
        </p:nvSpPr>
        <p:spPr/>
        <p:txBody>
          <a:bodyPr/>
          <a:lstStyle>
            <a:lvl1pPr>
              <a:defRPr/>
            </a:lvl1pPr>
          </a:lstStyle>
          <a:p>
            <a:pPr>
              <a:defRPr/>
            </a:pPr>
            <a:endParaRPr lang="it-IT"/>
          </a:p>
        </p:txBody>
      </p:sp>
      <p:sp>
        <p:nvSpPr>
          <p:cNvPr id="7" name="Segnaposto numero diapositiva 5"/>
          <p:cNvSpPr>
            <a:spLocks noGrp="1"/>
          </p:cNvSpPr>
          <p:nvPr>
            <p:ph type="sldNum" sz="quarter" idx="12"/>
          </p:nvPr>
        </p:nvSpPr>
        <p:spPr/>
        <p:txBody>
          <a:bodyPr/>
          <a:lstStyle>
            <a:lvl1pPr>
              <a:defRPr/>
            </a:lvl1pPr>
          </a:lstStyle>
          <a:p>
            <a:pPr>
              <a:defRPr/>
            </a:pPr>
            <a:fld id="{FA519D09-483E-4B27-A831-BF934C98BE48}" type="slidenum">
              <a:rPr lang="it-IT"/>
              <a:pPr>
                <a:defRPr/>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3"/>
          <p:cNvSpPr>
            <a:spLocks noGrp="1"/>
          </p:cNvSpPr>
          <p:nvPr>
            <p:ph type="dt" sz="half" idx="10"/>
          </p:nvPr>
        </p:nvSpPr>
        <p:spPr/>
        <p:txBody>
          <a:bodyPr/>
          <a:lstStyle>
            <a:lvl1pPr>
              <a:defRPr/>
            </a:lvl1pPr>
          </a:lstStyle>
          <a:p>
            <a:pPr>
              <a:defRPr/>
            </a:pPr>
            <a:fld id="{D39609DF-BDD4-4ED4-8F55-9209645EF289}" type="datetimeFigureOut">
              <a:rPr lang="it-IT"/>
              <a:pPr>
                <a:defRPr/>
              </a:pPr>
              <a:t>11/09/2015</a:t>
            </a:fld>
            <a:endParaRPr lang="it-IT"/>
          </a:p>
        </p:txBody>
      </p:sp>
      <p:sp>
        <p:nvSpPr>
          <p:cNvPr id="6" name="Segnaposto piè di pagina 4"/>
          <p:cNvSpPr>
            <a:spLocks noGrp="1"/>
          </p:cNvSpPr>
          <p:nvPr>
            <p:ph type="ftr" sz="quarter" idx="11"/>
          </p:nvPr>
        </p:nvSpPr>
        <p:spPr/>
        <p:txBody>
          <a:bodyPr/>
          <a:lstStyle>
            <a:lvl1pPr>
              <a:defRPr/>
            </a:lvl1pPr>
          </a:lstStyle>
          <a:p>
            <a:pPr>
              <a:defRPr/>
            </a:pPr>
            <a:endParaRPr lang="it-IT"/>
          </a:p>
        </p:txBody>
      </p:sp>
      <p:sp>
        <p:nvSpPr>
          <p:cNvPr id="7" name="Segnaposto numero diapositiva 5"/>
          <p:cNvSpPr>
            <a:spLocks noGrp="1"/>
          </p:cNvSpPr>
          <p:nvPr>
            <p:ph type="sldNum" sz="quarter" idx="12"/>
          </p:nvPr>
        </p:nvSpPr>
        <p:spPr/>
        <p:txBody>
          <a:bodyPr/>
          <a:lstStyle>
            <a:lvl1pPr>
              <a:defRPr/>
            </a:lvl1pPr>
          </a:lstStyle>
          <a:p>
            <a:pPr>
              <a:defRPr/>
            </a:pPr>
            <a:fld id="{AF56A462-7D8A-4483-B29D-3A6FE8F2A6CC}" type="slidenum">
              <a:rPr lang="it-IT"/>
              <a:pPr>
                <a:defRPr/>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Segnaposto titolo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it-IT" smtClean="0"/>
              <a:t>Fare clic per modificare lo stile del titolo</a:t>
            </a:r>
          </a:p>
        </p:txBody>
      </p:sp>
      <p:sp>
        <p:nvSpPr>
          <p:cNvPr id="1027" name="Segnaposto testo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327B722C-8DB6-48CE-B9CD-DEA60D3AFEB2}" type="datetimeFigureOut">
              <a:rPr lang="it-IT"/>
              <a:pPr>
                <a:defRPr/>
              </a:pPr>
              <a:t>11/09/2015</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690F3D95-D15D-47E9-BD0A-2B5FE5596D0E}" type="slidenum">
              <a:rPr lang="it-IT"/>
              <a:pPr>
                <a:defRPr/>
              </a:pPr>
              <a:t>‹N›</a:t>
            </a:fld>
            <a:endParaRPr lang="it-IT"/>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p:cNvSpPr>
            <a:spLocks noGrp="1"/>
          </p:cNvSpPr>
          <p:nvPr>
            <p:ph type="title"/>
          </p:nvPr>
        </p:nvSpPr>
        <p:spPr>
          <a:xfrm>
            <a:off x="457200" y="274638"/>
            <a:ext cx="8229600" cy="6034087"/>
          </a:xfrm>
          <a:solidFill>
            <a:schemeClr val="accent6">
              <a:lumMod val="75000"/>
            </a:schemeClr>
          </a:solidFill>
          <a:ln w="57150">
            <a:solidFill>
              <a:srgbClr val="002060"/>
            </a:solidFill>
          </a:ln>
          <a:effectLst>
            <a:outerShdw blurRad="50800" dist="38100" dir="2700000" algn="tl" rotWithShape="0">
              <a:prstClr val="black">
                <a:alpha val="40000"/>
              </a:prstClr>
            </a:outerShdw>
          </a:effectLst>
        </p:spPr>
        <p:txBody>
          <a:bodyPr>
            <a:normAutofit/>
          </a:bodyPr>
          <a:lstStyle/>
          <a:p>
            <a:r>
              <a:rPr lang="it-IT" dirty="0" err="1" smtClean="0">
                <a:solidFill>
                  <a:schemeClr val="bg1"/>
                </a:solidFill>
              </a:rPr>
              <a:t>Misericordiae</a:t>
            </a:r>
            <a:r>
              <a:rPr lang="it-IT" dirty="0" smtClean="0">
                <a:solidFill>
                  <a:schemeClr val="bg1"/>
                </a:solidFill>
              </a:rPr>
              <a:t> </a:t>
            </a:r>
            <a:r>
              <a:rPr lang="it-IT" dirty="0" err="1" smtClean="0">
                <a:solidFill>
                  <a:schemeClr val="bg1"/>
                </a:solidFill>
              </a:rPr>
              <a:t>Vultus</a:t>
            </a:r>
            <a:r>
              <a:rPr lang="it-IT" dirty="0" smtClean="0">
                <a:solidFill>
                  <a:schemeClr val="bg1"/>
                </a:solidFill>
              </a:rPr>
              <a:t/>
            </a:r>
            <a:br>
              <a:rPr lang="it-IT" dirty="0" smtClean="0">
                <a:solidFill>
                  <a:schemeClr val="bg1"/>
                </a:solidFill>
              </a:rPr>
            </a:br>
            <a:r>
              <a:rPr lang="it-IT" dirty="0" smtClean="0">
                <a:solidFill>
                  <a:schemeClr val="bg1"/>
                </a:solidFill>
              </a:rPr>
              <a:t>Giubileo straordinario della Misericordia</a:t>
            </a:r>
            <a:br>
              <a:rPr lang="it-IT" dirty="0" smtClean="0">
                <a:solidFill>
                  <a:schemeClr val="bg1"/>
                </a:solidFill>
              </a:rPr>
            </a:br>
            <a:r>
              <a:rPr lang="it-IT" dirty="0" smtClean="0"/>
              <a:t/>
            </a:r>
            <a:br>
              <a:rPr lang="it-IT" dirty="0" smtClean="0"/>
            </a:br>
            <a:r>
              <a:rPr lang="it-IT" dirty="0" smtClean="0">
                <a:solidFill>
                  <a:schemeClr val="bg1"/>
                </a:solidFill>
                <a:latin typeface="Cooper Black"/>
              </a:rPr>
              <a:t>Gesù Cristo è il volto della misericordia del Padre.</a:t>
            </a:r>
            <a:r>
              <a:rPr lang="it-IT" dirty="0" smtClean="0"/>
              <a:t/>
            </a:r>
            <a:br>
              <a:rPr lang="it-IT" dirty="0" smtClean="0"/>
            </a:br>
            <a:r>
              <a:rPr lang="it-IT" dirty="0" smtClean="0"/>
              <a:t/>
            </a:r>
            <a:br>
              <a:rPr lang="it-IT" dirty="0" smtClean="0"/>
            </a:br>
            <a:endParaRPr lang="it-IT"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115888"/>
            <a:ext cx="8229600" cy="6265862"/>
          </a:xfrm>
          <a:solidFill>
            <a:schemeClr val="tx2">
              <a:lumMod val="60000"/>
              <a:lumOff val="40000"/>
            </a:schemeClr>
          </a:solidFill>
        </p:spPr>
        <p:txBody>
          <a:bodyPr rtlCol="0">
            <a:normAutofit fontScale="90000"/>
          </a:bodyPr>
          <a:lstStyle/>
          <a:p>
            <a:pPr fontAlgn="auto">
              <a:spcAft>
                <a:spcPts val="0"/>
              </a:spcAft>
              <a:defRPr/>
            </a:pPr>
            <a:r>
              <a:rPr lang="it-IT" dirty="0" smtClean="0"/>
              <a:t/>
            </a:r>
            <a:br>
              <a:rPr lang="it-IT" dirty="0" smtClean="0"/>
            </a:br>
            <a:r>
              <a:rPr lang="it-IT" dirty="0" smtClean="0"/>
              <a:t>È mio vivo desiderio che il popolo cristiano rifletta durante il Giubileo sulle </a:t>
            </a:r>
            <a:r>
              <a:rPr lang="it-IT" i="1" dirty="0" smtClean="0">
                <a:solidFill>
                  <a:srgbClr val="FFFF00"/>
                </a:solidFill>
              </a:rPr>
              <a:t>opere di misericordia corporale e spirituale.</a:t>
            </a:r>
            <a:r>
              <a:rPr lang="it-IT" i="1" dirty="0" smtClean="0"/>
              <a:t/>
            </a:r>
            <a:br>
              <a:rPr lang="it-IT" i="1" dirty="0" smtClean="0"/>
            </a:br>
            <a:r>
              <a:rPr lang="it-IT" i="1" dirty="0" smtClean="0"/>
              <a:t/>
            </a:r>
            <a:br>
              <a:rPr lang="it-IT" i="1" dirty="0" smtClean="0"/>
            </a:br>
            <a:r>
              <a:rPr lang="it-IT" sz="2400" dirty="0" smtClean="0">
                <a:latin typeface="Times New Roman" pitchFamily="18" charset="0"/>
                <a:cs typeface="Times New Roman" pitchFamily="18" charset="0"/>
              </a:rPr>
              <a:t>Dare da mangiare agli affamati, dare da bere agli assetati, vestire gli ignudi, accogliere i forestieri, assistere gli ammalati, visitare i carcerati, seppellire i morti.</a:t>
            </a:r>
            <a:br>
              <a:rPr lang="it-IT" sz="2400" dirty="0" smtClean="0">
                <a:latin typeface="Times New Roman" pitchFamily="18" charset="0"/>
                <a:cs typeface="Times New Roman" pitchFamily="18" charset="0"/>
              </a:rPr>
            </a:br>
            <a:r>
              <a:rPr lang="it-IT" sz="2400" dirty="0" smtClean="0">
                <a:latin typeface="Times New Roman" pitchFamily="18" charset="0"/>
                <a:cs typeface="Times New Roman" pitchFamily="18" charset="0"/>
              </a:rPr>
              <a:t/>
            </a:r>
            <a:br>
              <a:rPr lang="it-IT" sz="2400" dirty="0" smtClean="0">
                <a:latin typeface="Times New Roman" pitchFamily="18" charset="0"/>
                <a:cs typeface="Times New Roman" pitchFamily="18" charset="0"/>
              </a:rPr>
            </a:br>
            <a:r>
              <a:rPr lang="it-IT" sz="2400" dirty="0" smtClean="0">
                <a:latin typeface="Times New Roman" pitchFamily="18" charset="0"/>
                <a:cs typeface="Times New Roman" pitchFamily="18" charset="0"/>
              </a:rPr>
              <a:t>Consigliare i dubbiosi, insegnare agli ignoranti, ammonire i peccatori, consolare gli afflitti, perdonare le offese, sopportare pazientemente le persone moleste, pregare Dio per i vivi e per i morti. </a:t>
            </a:r>
            <a:br>
              <a:rPr lang="it-IT" sz="2400" dirty="0" smtClean="0">
                <a:latin typeface="Times New Roman" pitchFamily="18" charset="0"/>
                <a:cs typeface="Times New Roman" pitchFamily="18" charset="0"/>
              </a:rPr>
            </a:br>
            <a:r>
              <a:rPr lang="it-IT" sz="2400" dirty="0" smtClean="0">
                <a:latin typeface="Times New Roman" pitchFamily="18" charset="0"/>
                <a:cs typeface="Times New Roman" pitchFamily="18" charset="0"/>
              </a:rPr>
              <a:t/>
            </a:r>
            <a:br>
              <a:rPr lang="it-IT" sz="2400" dirty="0" smtClean="0">
                <a:latin typeface="Times New Roman" pitchFamily="18" charset="0"/>
                <a:cs typeface="Times New Roman" pitchFamily="18" charset="0"/>
              </a:rPr>
            </a:br>
            <a:endParaRPr lang="it-IT"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6178550"/>
          </a:xfrm>
          <a:solidFill>
            <a:schemeClr val="accent4">
              <a:lumMod val="60000"/>
              <a:lumOff val="40000"/>
            </a:schemeClr>
          </a:solidFill>
        </p:spPr>
        <p:txBody>
          <a:bodyPr rtlCol="0">
            <a:normAutofit/>
          </a:bodyPr>
          <a:lstStyle/>
          <a:p>
            <a:pPr fontAlgn="auto">
              <a:spcAft>
                <a:spcPts val="0"/>
              </a:spcAft>
              <a:defRPr/>
            </a:pPr>
            <a:r>
              <a:rPr lang="it-IT" dirty="0" smtClean="0"/>
              <a:t>La</a:t>
            </a:r>
            <a:r>
              <a:rPr lang="it-IT" b="1" dirty="0" smtClean="0"/>
              <a:t> Quaresima </a:t>
            </a:r>
            <a:r>
              <a:rPr lang="it-IT" dirty="0" smtClean="0"/>
              <a:t>di questo Anno Giubilare sia vissuta più intensamente come momento forte per celebrare e sperimentare la misericordia di Dio.</a:t>
            </a:r>
            <a:br>
              <a:rPr lang="it-IT" dirty="0" smtClean="0"/>
            </a:br>
            <a:r>
              <a:rPr lang="it-IT" dirty="0" smtClean="0"/>
              <a:t/>
            </a:r>
            <a:br>
              <a:rPr lang="it-IT" dirty="0" smtClean="0"/>
            </a:br>
            <a:r>
              <a:rPr lang="it-IT" dirty="0" smtClean="0"/>
              <a:t>Mons. Conti predicherà i quaresimali nella Chiesa Cattedrale</a:t>
            </a:r>
            <a:endParaRPr lang="it-IT" dirty="0"/>
          </a:p>
        </p:txBody>
      </p:sp>
      <p:sp>
        <p:nvSpPr>
          <p:cNvPr id="4" name="Rettangolo arrotondato 3"/>
          <p:cNvSpPr/>
          <p:nvPr/>
        </p:nvSpPr>
        <p:spPr>
          <a:xfrm>
            <a:off x="539552" y="4653136"/>
            <a:ext cx="8064896" cy="172819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it-IT" sz="3200" b="1" dirty="0">
                <a:ln w="18000">
                  <a:solidFill>
                    <a:schemeClr val="accent2">
                      <a:satMod val="140000"/>
                    </a:schemeClr>
                  </a:solidFill>
                  <a:prstDash val="solid"/>
                  <a:miter lim="800000"/>
                </a:ln>
                <a:noFill/>
                <a:effectLst>
                  <a:outerShdw blurRad="25500" dist="23000" dir="7020000" algn="tl">
                    <a:srgbClr val="000000">
                      <a:alpha val="50000"/>
                    </a:srgbClr>
                  </a:outerShdw>
                </a:effectLst>
              </a:rPr>
              <a:t>Il nostro Arcivescovo predicherà </a:t>
            </a:r>
          </a:p>
          <a:p>
            <a:pPr algn="ctr" fontAlgn="auto">
              <a:spcBef>
                <a:spcPts val="0"/>
              </a:spcBef>
              <a:spcAft>
                <a:spcPts val="0"/>
              </a:spcAft>
              <a:defRPr/>
            </a:pPr>
            <a:r>
              <a:rPr lang="it-IT" sz="3200" b="1" dirty="0">
                <a:ln w="18000">
                  <a:solidFill>
                    <a:schemeClr val="accent2">
                      <a:satMod val="140000"/>
                    </a:schemeClr>
                  </a:solidFill>
                  <a:prstDash val="solid"/>
                  <a:miter lim="800000"/>
                </a:ln>
                <a:noFill/>
                <a:effectLst>
                  <a:outerShdw blurRad="25500" dist="23000" dir="7020000" algn="tl">
                    <a:srgbClr val="000000">
                      <a:alpha val="50000"/>
                    </a:srgbClr>
                  </a:outerShdw>
                </a:effectLst>
              </a:rPr>
              <a:t>i Quaresimali in Cattedrale</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51520" y="404664"/>
            <a:ext cx="8568952" cy="5688632"/>
          </a:xfrm>
          <a:solidFill>
            <a:srgbClr val="FFFF00"/>
          </a:solidFill>
        </p:spPr>
        <p:txBody>
          <a:bodyPr/>
          <a:lstStyle/>
          <a:p>
            <a:r>
              <a:rPr lang="it-IT" dirty="0" smtClean="0"/>
              <a:t/>
            </a:r>
            <a:br>
              <a:rPr lang="it-IT" dirty="0" smtClean="0"/>
            </a:br>
            <a:r>
              <a:rPr lang="it-IT" dirty="0" smtClean="0"/>
              <a:t/>
            </a:r>
            <a:br>
              <a:rPr lang="it-IT" dirty="0" smtClean="0"/>
            </a:br>
            <a:r>
              <a:rPr lang="it-IT" b="1" dirty="0" smtClean="0">
                <a:solidFill>
                  <a:srgbClr val="FF0000"/>
                </a:solidFill>
              </a:rPr>
              <a:t>Sabato 20 febbraio</a:t>
            </a:r>
            <a:br>
              <a:rPr lang="it-IT" b="1" dirty="0" smtClean="0">
                <a:solidFill>
                  <a:srgbClr val="FF0000"/>
                </a:solidFill>
              </a:rPr>
            </a:br>
            <a:r>
              <a:rPr lang="it-IT" b="1" dirty="0" smtClean="0">
                <a:solidFill>
                  <a:srgbClr val="FF0000"/>
                </a:solidFill>
              </a:rPr>
              <a:t>Festa diocesani dei fidanzati</a:t>
            </a:r>
            <a:r>
              <a:rPr lang="it-IT" dirty="0" smtClean="0"/>
              <a:t/>
            </a:r>
            <a:br>
              <a:rPr lang="it-IT" dirty="0" smtClean="0"/>
            </a:br>
            <a:r>
              <a:rPr lang="it-IT" dirty="0" smtClean="0"/>
              <a:t/>
            </a:r>
            <a:br>
              <a:rPr lang="it-IT" dirty="0" smtClean="0"/>
            </a:br>
            <a:r>
              <a:rPr lang="it-IT" b="1" dirty="0" smtClean="0">
                <a:solidFill>
                  <a:srgbClr val="FF0000"/>
                </a:solidFill>
              </a:rPr>
              <a:t>Domenica 21 febbraio</a:t>
            </a:r>
            <a:br>
              <a:rPr lang="it-IT" b="1" dirty="0" smtClean="0">
                <a:solidFill>
                  <a:srgbClr val="FF0000"/>
                </a:solidFill>
              </a:rPr>
            </a:br>
            <a:r>
              <a:rPr lang="it-IT" b="1" dirty="0" smtClean="0">
                <a:solidFill>
                  <a:srgbClr val="FF0000"/>
                </a:solidFill>
              </a:rPr>
              <a:t>Festa diocesana della famiglia</a:t>
            </a:r>
            <a:br>
              <a:rPr lang="it-IT" b="1" dirty="0" smtClean="0">
                <a:solidFill>
                  <a:srgbClr val="FF0000"/>
                </a:solidFill>
              </a:rPr>
            </a:br>
            <a:r>
              <a:rPr lang="it-IT" dirty="0" smtClean="0"/>
              <a:t/>
            </a:r>
            <a:br>
              <a:rPr lang="it-IT" dirty="0" smtClean="0"/>
            </a:br>
            <a:r>
              <a:rPr lang="it-IT" sz="3200" i="1" dirty="0" smtClean="0">
                <a:solidFill>
                  <a:srgbClr val="002060"/>
                </a:solidFill>
              </a:rPr>
              <a:t>incontro del vescovo con le famiglie</a:t>
            </a:r>
            <a:br>
              <a:rPr lang="it-IT" sz="3200" i="1" dirty="0" smtClean="0">
                <a:solidFill>
                  <a:srgbClr val="002060"/>
                </a:solidFill>
              </a:rPr>
            </a:br>
            <a:r>
              <a:rPr lang="it-IT" sz="3200" i="1" dirty="0" smtClean="0">
                <a:solidFill>
                  <a:srgbClr val="002060"/>
                </a:solidFill>
              </a:rPr>
              <a:t>adottive e affidatarie </a:t>
            </a:r>
            <a:r>
              <a:rPr lang="it-IT" dirty="0" smtClean="0"/>
              <a:t/>
            </a:r>
            <a:br>
              <a:rPr lang="it-IT" dirty="0" smtClean="0"/>
            </a:br>
            <a:r>
              <a:rPr lang="it-IT" dirty="0" smtClean="0"/>
              <a:t/>
            </a:r>
            <a:br>
              <a:rPr lang="it-IT" dirty="0" smtClean="0"/>
            </a:br>
            <a:endParaRPr lang="it-IT"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6034087"/>
          </a:xfrm>
          <a:solidFill>
            <a:srgbClr val="FFFF00"/>
          </a:solidFill>
        </p:spPr>
        <p:txBody>
          <a:bodyPr rtlCol="0">
            <a:normAutofit fontScale="90000"/>
          </a:bodyPr>
          <a:lstStyle/>
          <a:p>
            <a:pPr algn="l" fontAlgn="auto">
              <a:spcAft>
                <a:spcPts val="0"/>
              </a:spcAft>
              <a:defRPr/>
            </a:pPr>
            <a:r>
              <a:rPr lang="it-IT" dirty="0" smtClean="0"/>
              <a:t>L’iniziativa </a:t>
            </a:r>
            <a:r>
              <a:rPr lang="it-IT" i="1" dirty="0" smtClean="0"/>
              <a:t>“24 ore per il Signore” </a:t>
            </a:r>
            <a:r>
              <a:rPr lang="it-IT" dirty="0" smtClean="0"/>
              <a:t>da celebrarsi nel venerdì e sabato che precedono la IV Domenica di Quaresima, è da incrementare nelle Diocesi.    </a:t>
            </a:r>
            <a:br>
              <a:rPr lang="it-IT" dirty="0" smtClean="0"/>
            </a:br>
            <a:r>
              <a:rPr lang="it-IT" dirty="0" smtClean="0"/>
              <a:t/>
            </a:r>
            <a:br>
              <a:rPr lang="it-IT" dirty="0" smtClean="0"/>
            </a:br>
            <a:r>
              <a:rPr lang="it-IT" sz="3600" dirty="0" smtClean="0"/>
              <a:t>Poniamo di nuovo al centro con convinzione il sacramento della Riconciliazione e viviamo un momento di intensa preghiera per riscoprire il senso della nostra vita.</a:t>
            </a:r>
            <a:endParaRPr lang="it-IT" i="1" dirty="0"/>
          </a:p>
        </p:txBody>
      </p:sp>
      <p:pic>
        <p:nvPicPr>
          <p:cNvPr id="25602" name="irc_mi" descr="http://www.genteveneta.it/public/upload/image/adorazione_eucaristica.jpg"/>
          <p:cNvPicPr>
            <a:picLocks noChangeAspect="1" noChangeArrowheads="1"/>
          </p:cNvPicPr>
          <p:nvPr/>
        </p:nvPicPr>
        <p:blipFill>
          <a:blip r:embed="rId2" cstate="print"/>
          <a:srcRect/>
          <a:stretch>
            <a:fillRect/>
          </a:stretch>
        </p:blipFill>
        <p:spPr bwMode="auto">
          <a:xfrm>
            <a:off x="3635375" y="2997200"/>
            <a:ext cx="2232025" cy="11525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79388" y="115888"/>
            <a:ext cx="8785225" cy="6626225"/>
          </a:xfrm>
          <a:solidFill>
            <a:schemeClr val="accent5">
              <a:lumMod val="60000"/>
              <a:lumOff val="40000"/>
            </a:schemeClr>
          </a:solidFill>
        </p:spPr>
        <p:txBody>
          <a:bodyPr rtlCol="0">
            <a:normAutofit fontScale="90000"/>
          </a:bodyPr>
          <a:lstStyle/>
          <a:p>
            <a:pPr algn="just" fontAlgn="auto">
              <a:spcAft>
                <a:spcPts val="0"/>
              </a:spcAft>
              <a:defRPr/>
            </a:pPr>
            <a:r>
              <a:rPr lang="it-IT" sz="3100" dirty="0" smtClean="0"/>
              <a:t/>
            </a:r>
            <a:br>
              <a:rPr lang="it-IT" sz="3100" dirty="0" smtClean="0"/>
            </a:br>
            <a:r>
              <a:rPr lang="it-IT" sz="3100" dirty="0" smtClean="0"/>
              <a:t>Come vivere più intensamente nelle nostre parrocchie il prossimo tempo di Quaresima? Possiamo far sì che in ogni vicaria o unità pastorale ci sia un luogo (santuario o chiesa) sempre o maggiormente aperto in cui poter celebrare il sacramento della penitenza più assiduamente, poter trovare qualcuno (una coppia, un diacono …) disponibile per l’ascolto e poter sostare in adorazione davanti al Santissimo sacramento esposto? Possiamo in ogni Vicaria o unità pastorale far sì che si possa realizzare quest’anno l’iniziativa “24 ore per il Signore?” </a:t>
            </a:r>
            <a:br>
              <a:rPr lang="it-IT" sz="3100" dirty="0" smtClean="0"/>
            </a:br>
            <a:r>
              <a:rPr lang="it-IT" sz="3100" dirty="0" smtClean="0"/>
              <a:t/>
            </a:r>
            <a:br>
              <a:rPr lang="it-IT" sz="3100" dirty="0" smtClean="0"/>
            </a:br>
            <a:r>
              <a:rPr lang="it-IT" sz="3100" dirty="0" smtClean="0"/>
              <a:t>Quale accompagnamento formativo oggi può rendersi necessario perché gli adulti riscoprano o celebrino meglio il sacramento della penitenza? </a:t>
            </a:r>
            <a:r>
              <a:rPr lang="it-IT" sz="2200" dirty="0" smtClean="0">
                <a:latin typeface="Antique Olive"/>
              </a:rPr>
              <a:t>(dalla lettera del Vescovo)</a:t>
            </a:r>
            <a:r>
              <a:rPr lang="it-IT" sz="3100" dirty="0" smtClean="0"/>
              <a:t/>
            </a:r>
            <a:br>
              <a:rPr lang="it-IT" sz="3100" dirty="0" smtClean="0"/>
            </a:br>
            <a:r>
              <a:rPr lang="it-IT" sz="3100" dirty="0" smtClean="0"/>
              <a:t> </a:t>
            </a:r>
            <a:r>
              <a:rPr lang="it-IT" dirty="0" smtClean="0"/>
              <a:t/>
            </a:r>
            <a:br>
              <a:rPr lang="it-IT" dirty="0" smtClean="0"/>
            </a:br>
            <a:endParaRPr lang="it-IT"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olo 1"/>
          <p:cNvSpPr>
            <a:spLocks noGrp="1"/>
          </p:cNvSpPr>
          <p:nvPr>
            <p:ph type="title"/>
          </p:nvPr>
        </p:nvSpPr>
        <p:spPr>
          <a:xfrm>
            <a:off x="323850" y="274638"/>
            <a:ext cx="8569325" cy="6323012"/>
          </a:xfrm>
          <a:solidFill>
            <a:srgbClr val="002060"/>
          </a:solidFill>
        </p:spPr>
        <p:txBody>
          <a:bodyPr/>
          <a:lstStyle/>
          <a:p>
            <a:r>
              <a:rPr lang="it-IT" smtClean="0">
                <a:solidFill>
                  <a:srgbClr val="FFFF00"/>
                </a:solidFill>
              </a:rPr>
              <a:t>Domenica 12 Giugno nella Chiesa Cattedrale a Fermo</a:t>
            </a:r>
            <a:br>
              <a:rPr lang="it-IT" smtClean="0">
                <a:solidFill>
                  <a:srgbClr val="FFFF00"/>
                </a:solidFill>
              </a:rPr>
            </a:br>
            <a:r>
              <a:rPr lang="it-IT" smtClean="0">
                <a:solidFill>
                  <a:srgbClr val="FFFF00"/>
                </a:solidFill>
              </a:rPr>
              <a:t/>
            </a:r>
            <a:br>
              <a:rPr lang="it-IT" smtClean="0">
                <a:solidFill>
                  <a:srgbClr val="FFFF00"/>
                </a:solidFill>
              </a:rPr>
            </a:br>
            <a:r>
              <a:rPr lang="it-IT" smtClean="0">
                <a:solidFill>
                  <a:srgbClr val="FFFF00"/>
                </a:solidFill>
              </a:rPr>
              <a:t>Incontro di tutte le CONFRATERNITE della nostra Diocesi.</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6323012"/>
          </a:xfrm>
          <a:solidFill>
            <a:schemeClr val="accent1">
              <a:lumMod val="60000"/>
              <a:lumOff val="40000"/>
            </a:schemeClr>
          </a:solidFill>
        </p:spPr>
        <p:txBody>
          <a:bodyPr rtlCol="0">
            <a:normAutofit fontScale="90000"/>
          </a:bodyPr>
          <a:lstStyle/>
          <a:p>
            <a:pPr fontAlgn="auto">
              <a:spcAft>
                <a:spcPts val="0"/>
              </a:spcAft>
              <a:defRPr/>
            </a:pPr>
            <a:r>
              <a:rPr lang="it-IT" sz="4000" dirty="0" smtClean="0"/>
              <a:t>Nella Quaresima di questo Anno Santo ho l’intenzione di inviare i </a:t>
            </a:r>
            <a:br>
              <a:rPr lang="it-IT" sz="4000" dirty="0" smtClean="0"/>
            </a:br>
            <a:r>
              <a:rPr lang="it-IT" sz="4000" i="1" u="sng" dirty="0" smtClean="0">
                <a:solidFill>
                  <a:srgbClr val="FF0000"/>
                </a:solidFill>
              </a:rPr>
              <a:t>Missionari della Misericordia.</a:t>
            </a:r>
            <a:r>
              <a:rPr lang="it-IT" i="1" u="sng" dirty="0" smtClean="0"/>
              <a:t/>
            </a:r>
            <a:br>
              <a:rPr lang="it-IT" i="1" u="sng" dirty="0" smtClean="0"/>
            </a:br>
            <a:r>
              <a:rPr lang="it-IT" i="1" u="sng" dirty="0" smtClean="0"/>
              <a:t/>
            </a:r>
            <a:br>
              <a:rPr lang="it-IT" i="1" u="sng" dirty="0" smtClean="0"/>
            </a:br>
            <a:r>
              <a:rPr lang="it-IT" sz="2800" dirty="0" smtClean="0"/>
              <a:t>Chiedo ai confratelli Vescovi di invitare e accogliere questi Missionari, perché siano anzitutto predicatori convincenti della Misericordia.</a:t>
            </a:r>
            <a:br>
              <a:rPr lang="it-IT" sz="2800" dirty="0" smtClean="0"/>
            </a:br>
            <a:r>
              <a:rPr lang="it-IT" sz="2800" dirty="0" smtClean="0"/>
              <a:t/>
            </a:r>
            <a:br>
              <a:rPr lang="it-IT" sz="2800" dirty="0" smtClean="0"/>
            </a:br>
            <a:r>
              <a:rPr lang="it-IT" dirty="0" smtClean="0"/>
              <a:t>Si organizzino nelle Diocesi delle </a:t>
            </a:r>
            <a:r>
              <a:rPr lang="it-IT" i="1" dirty="0" smtClean="0">
                <a:solidFill>
                  <a:srgbClr val="FF0000"/>
                </a:solidFill>
              </a:rPr>
              <a:t>“Missioni al popolo” </a:t>
            </a:r>
            <a:r>
              <a:rPr lang="it-IT" dirty="0" smtClean="0"/>
              <a:t>in modo che questi Missionari siano annunciatori della gioia del perdono.</a:t>
            </a:r>
            <a:endParaRPr lang="it-IT" i="1"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itolo 1"/>
          <p:cNvSpPr>
            <a:spLocks noGrp="1"/>
          </p:cNvSpPr>
          <p:nvPr>
            <p:ph type="title"/>
          </p:nvPr>
        </p:nvSpPr>
        <p:spPr>
          <a:xfrm>
            <a:off x="457200" y="274638"/>
            <a:ext cx="8229600" cy="6178550"/>
          </a:xfrm>
          <a:solidFill>
            <a:srgbClr val="FFFF00"/>
          </a:solidFill>
        </p:spPr>
        <p:txBody>
          <a:bodyPr/>
          <a:lstStyle/>
          <a:p>
            <a:r>
              <a:rPr lang="it-IT" smtClean="0"/>
              <a:t>Non sarà inutile in questo contesto richiamare al rapporto tra </a:t>
            </a:r>
            <a:br>
              <a:rPr lang="it-IT" smtClean="0"/>
            </a:br>
            <a:r>
              <a:rPr lang="it-IT" i="1" u="sng" smtClean="0">
                <a:solidFill>
                  <a:srgbClr val="0070C0"/>
                </a:solidFill>
              </a:rPr>
              <a:t>giustizia e misericordia</a:t>
            </a:r>
            <a:r>
              <a:rPr lang="it-IT" i="1" smtClean="0"/>
              <a:t>. </a:t>
            </a:r>
            <a:br>
              <a:rPr lang="it-IT" i="1" smtClean="0"/>
            </a:br>
            <a:r>
              <a:rPr lang="it-IT" smtClean="0"/>
              <a:t>Non sono due aspetti in contrasto tra di loro, ma due dimensioni di un’unica realtà che si sviluppa progressivamente fino a raggiungere il suo apice nella pienezza dell’amore. </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6249987"/>
          </a:xfrm>
          <a:solidFill>
            <a:schemeClr val="accent6">
              <a:lumMod val="60000"/>
              <a:lumOff val="40000"/>
            </a:schemeClr>
          </a:solidFill>
          <a:ln>
            <a:solidFill>
              <a:schemeClr val="tx2">
                <a:lumMod val="50000"/>
              </a:schemeClr>
            </a:solidFill>
          </a:ln>
        </p:spPr>
        <p:txBody>
          <a:bodyPr rtlCol="0">
            <a:normAutofit/>
          </a:bodyPr>
          <a:lstStyle/>
          <a:p>
            <a:pPr algn="just" fontAlgn="auto">
              <a:spcAft>
                <a:spcPts val="0"/>
              </a:spcAft>
              <a:defRPr/>
            </a:pPr>
            <a:r>
              <a:rPr lang="it-IT" sz="3600" dirty="0" smtClean="0"/>
              <a:t>Il Giubileo porta con sé anche il riferimento all’</a:t>
            </a:r>
            <a:r>
              <a:rPr lang="it-IT" sz="3600" i="1" dirty="0" smtClean="0"/>
              <a:t>indulgenza.</a:t>
            </a:r>
            <a:br>
              <a:rPr lang="it-IT" sz="3600" i="1" dirty="0" smtClean="0"/>
            </a:br>
            <a:r>
              <a:rPr lang="it-IT" sz="3600" i="1" dirty="0" smtClean="0"/>
              <a:t/>
            </a:r>
            <a:br>
              <a:rPr lang="it-IT" sz="3600" i="1" dirty="0" smtClean="0"/>
            </a:br>
            <a:r>
              <a:rPr lang="it-IT" sz="3600" dirty="0" smtClean="0"/>
              <a:t>Vivere dunque nell’Anno Santo significa accostarsi alla misericordia del Padre con la certezza che il suo perdono si estende su tutta la vita del credente. </a:t>
            </a:r>
            <a:endParaRPr lang="it-IT" sz="36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6034087"/>
          </a:xfrm>
          <a:solidFill>
            <a:schemeClr val="tx2">
              <a:lumMod val="60000"/>
              <a:lumOff val="40000"/>
            </a:schemeClr>
          </a:solidFill>
        </p:spPr>
        <p:txBody>
          <a:bodyPr rtlCol="0">
            <a:normAutofit fontScale="90000"/>
          </a:bodyPr>
          <a:lstStyle/>
          <a:p>
            <a:pPr fontAlgn="auto">
              <a:spcAft>
                <a:spcPts val="0"/>
              </a:spcAft>
              <a:defRPr/>
            </a:pPr>
            <a:r>
              <a:rPr lang="it-IT" sz="2800" b="1" dirty="0" smtClean="0"/>
              <a:t>La misericordia </a:t>
            </a:r>
            <a:r>
              <a:rPr lang="it-IT" sz="2800" dirty="0" smtClean="0"/>
              <a:t>possiede una valenza </a:t>
            </a:r>
            <a:br>
              <a:rPr lang="it-IT" sz="2800" dirty="0" smtClean="0"/>
            </a:br>
            <a:r>
              <a:rPr lang="it-IT" sz="2800" dirty="0" smtClean="0"/>
              <a:t>che va oltre i confini della Chiesa. </a:t>
            </a:r>
            <a:br>
              <a:rPr lang="it-IT" sz="2800" dirty="0" smtClean="0"/>
            </a:br>
            <a:r>
              <a:rPr lang="it-IT" sz="2800" dirty="0" smtClean="0"/>
              <a:t>Essa </a:t>
            </a:r>
            <a:r>
              <a:rPr lang="it-IT" sz="2800" b="1" dirty="0" smtClean="0"/>
              <a:t>ci relaziona all’Ebraismo e all’Islam</a:t>
            </a:r>
            <a:r>
              <a:rPr lang="it-IT" sz="2800" dirty="0" smtClean="0"/>
              <a:t>, che la considerano uno degli attributi più qualificanti di Dio.</a:t>
            </a:r>
            <a:br>
              <a:rPr lang="it-IT" sz="2800" dirty="0" smtClean="0"/>
            </a:br>
            <a:r>
              <a:rPr lang="it-IT" sz="2800" dirty="0" smtClean="0"/>
              <a:t/>
            </a:r>
            <a:br>
              <a:rPr lang="it-IT" sz="2800" dirty="0" smtClean="0"/>
            </a:br>
            <a:r>
              <a:rPr lang="it-IT" sz="2800" dirty="0" smtClean="0"/>
              <a:t/>
            </a:r>
            <a:br>
              <a:rPr lang="it-IT" sz="2800" dirty="0" smtClean="0"/>
            </a:br>
            <a:r>
              <a:rPr lang="it-IT" sz="2800" dirty="0" smtClean="0"/>
              <a:t/>
            </a:r>
            <a:br>
              <a:rPr lang="it-IT" sz="2800" dirty="0" smtClean="0"/>
            </a:br>
            <a:r>
              <a:rPr lang="it-IT" sz="2800" dirty="0" smtClean="0"/>
              <a:t/>
            </a:r>
            <a:br>
              <a:rPr lang="it-IT" sz="2800" dirty="0" smtClean="0"/>
            </a:br>
            <a:r>
              <a:rPr lang="it-IT" sz="2800" dirty="0" smtClean="0"/>
              <a:t>Questo Anno Giubilare vissuto nella misericordia </a:t>
            </a:r>
            <a:r>
              <a:rPr lang="it-IT" sz="2800" b="1" dirty="0" smtClean="0"/>
              <a:t>possa favorire l’incontro con queste religioni </a:t>
            </a:r>
            <a:r>
              <a:rPr lang="it-IT" sz="2800" dirty="0" smtClean="0"/>
              <a:t>e con le altre nobili tradizioni religiose; ci renda più aperti al dialogo per meglio conoscerci e comprenderci; elimini ogni forma di chiusura e di disprezzo ed espella ogni forma di violenza e di discriminazione.</a:t>
            </a:r>
            <a:br>
              <a:rPr lang="it-IT" sz="2800" dirty="0" smtClean="0"/>
            </a:br>
            <a:endParaRPr lang="it-IT" sz="2800" dirty="0"/>
          </a:p>
        </p:txBody>
      </p:sp>
      <p:pic>
        <p:nvPicPr>
          <p:cNvPr id="31746" name="Immagine 3" descr="https://encrypted-tbn3.gstatic.com/images?q=tbn:ANd9GcQeU2A8wvbEKTgE67GvcGO3zkcGbxtK2ZLraA1eDsXIivNwNuPft_u-UA"/>
          <p:cNvPicPr>
            <a:picLocks noChangeAspect="1" noChangeArrowheads="1"/>
          </p:cNvPicPr>
          <p:nvPr/>
        </p:nvPicPr>
        <p:blipFill>
          <a:blip r:embed="rId2" cstate="print"/>
          <a:srcRect/>
          <a:stretch>
            <a:fillRect/>
          </a:stretch>
        </p:blipFill>
        <p:spPr bwMode="auto">
          <a:xfrm>
            <a:off x="5219700" y="2133600"/>
            <a:ext cx="1085850" cy="1150938"/>
          </a:xfrm>
          <a:prstGeom prst="rect">
            <a:avLst/>
          </a:prstGeom>
          <a:noFill/>
          <a:ln w="9525">
            <a:noFill/>
            <a:miter lim="800000"/>
            <a:headEnd/>
            <a:tailEnd/>
          </a:ln>
        </p:spPr>
      </p:pic>
      <p:pic>
        <p:nvPicPr>
          <p:cNvPr id="31747" name="irc_mi" descr="http://static.guide.supereva.it/guide/cristiani/stelladavide.JPG"/>
          <p:cNvPicPr>
            <a:picLocks noChangeAspect="1" noChangeArrowheads="1"/>
          </p:cNvPicPr>
          <p:nvPr/>
        </p:nvPicPr>
        <p:blipFill>
          <a:blip r:embed="rId3" cstate="print"/>
          <a:srcRect/>
          <a:stretch>
            <a:fillRect/>
          </a:stretch>
        </p:blipFill>
        <p:spPr bwMode="auto">
          <a:xfrm>
            <a:off x="2627313" y="2133600"/>
            <a:ext cx="1296987" cy="11509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6107112"/>
          </a:xfrm>
          <a:solidFill>
            <a:schemeClr val="accent5">
              <a:lumMod val="60000"/>
              <a:lumOff val="40000"/>
            </a:schemeClr>
          </a:solidFill>
        </p:spPr>
        <p:txBody>
          <a:bodyPr rtlCol="0">
            <a:normAutofit/>
          </a:bodyPr>
          <a:lstStyle/>
          <a:p>
            <a:pPr fontAlgn="auto">
              <a:spcAft>
                <a:spcPts val="0"/>
              </a:spcAft>
              <a:defRPr/>
            </a:pPr>
            <a:r>
              <a:rPr lang="it-IT" sz="3600" dirty="0" smtClean="0">
                <a:latin typeface="Times New Roman" pitchFamily="18" charset="0"/>
                <a:cs typeface="Times New Roman" pitchFamily="18" charset="0"/>
              </a:rPr>
              <a:t>Giubileo Straordinario della Misericordia come </a:t>
            </a:r>
            <a:r>
              <a:rPr lang="it-IT" sz="3600" i="1" dirty="0" smtClean="0">
                <a:latin typeface="Times New Roman" pitchFamily="18" charset="0"/>
                <a:cs typeface="Times New Roman" pitchFamily="18" charset="0"/>
              </a:rPr>
              <a:t>tempo favorevole </a:t>
            </a:r>
            <a:r>
              <a:rPr lang="it-IT" sz="3600" dirty="0" smtClean="0">
                <a:latin typeface="Times New Roman" pitchFamily="18" charset="0"/>
                <a:cs typeface="Times New Roman" pitchFamily="18" charset="0"/>
              </a:rPr>
              <a:t>per la Chiesa, </a:t>
            </a:r>
            <a:br>
              <a:rPr lang="it-IT" sz="3600" dirty="0" smtClean="0">
                <a:latin typeface="Times New Roman" pitchFamily="18" charset="0"/>
                <a:cs typeface="Times New Roman" pitchFamily="18" charset="0"/>
              </a:rPr>
            </a:br>
            <a:r>
              <a:rPr lang="it-IT" sz="3600" dirty="0" smtClean="0">
                <a:latin typeface="Times New Roman" pitchFamily="18" charset="0"/>
                <a:cs typeface="Times New Roman" pitchFamily="18" charset="0"/>
              </a:rPr>
              <a:t/>
            </a:r>
            <a:br>
              <a:rPr lang="it-IT" sz="3600" dirty="0" smtClean="0">
                <a:latin typeface="Times New Roman" pitchFamily="18" charset="0"/>
                <a:cs typeface="Times New Roman" pitchFamily="18" charset="0"/>
              </a:rPr>
            </a:br>
            <a:r>
              <a:rPr lang="it-IT" sz="3600" b="1" dirty="0" smtClean="0">
                <a:latin typeface="Times New Roman" pitchFamily="18" charset="0"/>
                <a:cs typeface="Times New Roman" pitchFamily="18" charset="0"/>
              </a:rPr>
              <a:t>perché renda più forte ed efficace la testimonianza dei credenti.</a:t>
            </a:r>
            <a:endParaRPr lang="it-IT" sz="3600"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6178550"/>
          </a:xfrm>
          <a:solidFill>
            <a:schemeClr val="accent3"/>
          </a:solidFill>
        </p:spPr>
        <p:txBody>
          <a:bodyPr rtlCol="0">
            <a:normAutofit/>
          </a:bodyPr>
          <a:lstStyle/>
          <a:p>
            <a:pPr algn="just" fontAlgn="auto">
              <a:spcAft>
                <a:spcPts val="0"/>
              </a:spcAft>
              <a:defRPr/>
            </a:pPr>
            <a:r>
              <a:rPr lang="it-IT" sz="2400" dirty="0" smtClean="0"/>
              <a:t>Presso la croce, Maria insieme a Giovanni, il discepolo dell’amore, è testimone delle parole di perdono che escono dalle labbra di Gesù. Il perdono supremo offerto a chi lo ha crocifisso ci mostra fin dove può arrivare la misericordia di Dio. Maria attesta che la misericordia del Figlio di Dio non conosce confini e raggiunge tutti senza escludere nessuno. Rivolgiamo a Lei la preghiera antica e sempre nuova della </a:t>
            </a:r>
            <a:r>
              <a:rPr lang="it-IT" sz="2400" b="1" dirty="0" smtClean="0"/>
              <a:t>SALVE REGINA </a:t>
            </a:r>
            <a:r>
              <a:rPr lang="it-IT" sz="2400" dirty="0" smtClean="0"/>
              <a:t>perché non si stanchi mai di rivolgere a noi i suoi occhi misericordiosi.</a:t>
            </a:r>
            <a:br>
              <a:rPr lang="it-IT" sz="2400" dirty="0" smtClean="0"/>
            </a:br>
            <a:r>
              <a:rPr lang="it-IT" sz="2400" dirty="0" smtClean="0"/>
              <a:t/>
            </a:r>
            <a:br>
              <a:rPr lang="it-IT" sz="2400" dirty="0" smtClean="0"/>
            </a:br>
            <a:r>
              <a:rPr lang="it-IT" sz="2400" dirty="0" smtClean="0"/>
              <a:t/>
            </a:r>
            <a:br>
              <a:rPr lang="it-IT" sz="2400" dirty="0" smtClean="0"/>
            </a:br>
            <a:r>
              <a:rPr lang="it-IT" sz="2400" dirty="0" smtClean="0"/>
              <a:t/>
            </a:r>
            <a:br>
              <a:rPr lang="it-IT" sz="2400" dirty="0" smtClean="0"/>
            </a:br>
            <a:r>
              <a:rPr lang="it-IT" sz="2400" dirty="0" smtClean="0"/>
              <a:t/>
            </a:r>
            <a:br>
              <a:rPr lang="it-IT" sz="2400" dirty="0" smtClean="0"/>
            </a:br>
            <a:r>
              <a:rPr lang="it-IT" sz="2400" dirty="0" smtClean="0"/>
              <a:t>La nostra preghiera si estenda anche a tutti i Santi e Beati che hanno fatto della misericordia la loro missione di vita. In particolare il pensiero è rivolto a </a:t>
            </a:r>
            <a:r>
              <a:rPr lang="it-IT" sz="2400" b="1" dirty="0" smtClean="0"/>
              <a:t>SANTA FAUSTINA KOWALSKA</a:t>
            </a:r>
            <a:r>
              <a:rPr lang="it-IT" sz="2400" dirty="0" smtClean="0"/>
              <a:t>.</a:t>
            </a:r>
            <a:endParaRPr lang="it-IT" sz="2400" dirty="0"/>
          </a:p>
        </p:txBody>
      </p:sp>
      <p:pic>
        <p:nvPicPr>
          <p:cNvPr id="32770" name="irc_mi" descr="http://oi62.tinypic.com/99oqdw.jpg"/>
          <p:cNvPicPr>
            <a:picLocks noChangeAspect="1" noChangeArrowheads="1"/>
          </p:cNvPicPr>
          <p:nvPr/>
        </p:nvPicPr>
        <p:blipFill>
          <a:blip r:embed="rId2" cstate="print"/>
          <a:srcRect/>
          <a:stretch>
            <a:fillRect/>
          </a:stretch>
        </p:blipFill>
        <p:spPr bwMode="auto">
          <a:xfrm>
            <a:off x="2051050" y="3573463"/>
            <a:ext cx="1152525" cy="1458912"/>
          </a:xfrm>
          <a:prstGeom prst="rect">
            <a:avLst/>
          </a:prstGeom>
          <a:noFill/>
          <a:ln w="9525">
            <a:noFill/>
            <a:miter lim="800000"/>
            <a:headEnd/>
            <a:tailEnd/>
          </a:ln>
        </p:spPr>
      </p:pic>
      <p:pic>
        <p:nvPicPr>
          <p:cNvPr id="32771" name="irc_mi" descr="http://www.amormisericordioso.org/ws/it/images/articles/19/8-el-crucifijo-original.jpg"/>
          <p:cNvPicPr>
            <a:picLocks noChangeAspect="1" noChangeArrowheads="1"/>
          </p:cNvPicPr>
          <p:nvPr/>
        </p:nvPicPr>
        <p:blipFill>
          <a:blip r:embed="rId3" cstate="print"/>
          <a:srcRect/>
          <a:stretch>
            <a:fillRect/>
          </a:stretch>
        </p:blipFill>
        <p:spPr bwMode="auto">
          <a:xfrm>
            <a:off x="4356100" y="3573463"/>
            <a:ext cx="2736850" cy="1295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itolo 1"/>
          <p:cNvSpPr>
            <a:spLocks noGrp="1"/>
          </p:cNvSpPr>
          <p:nvPr>
            <p:ph type="title"/>
          </p:nvPr>
        </p:nvSpPr>
        <p:spPr>
          <a:xfrm>
            <a:off x="179388" y="274638"/>
            <a:ext cx="8785225" cy="6323012"/>
          </a:xfrm>
        </p:spPr>
        <p:txBody>
          <a:bodyPr/>
          <a:lstStyle/>
          <a:p>
            <a:endParaRPr lang="it-IT" smtClean="0"/>
          </a:p>
        </p:txBody>
      </p:sp>
      <p:pic>
        <p:nvPicPr>
          <p:cNvPr id="33794" name="Immagine 2" descr="http://www.immacolataconcezionesmcv.it/images/HomePage/Logo_Giubileo/logo_Giubileo_Misericordia-Grande2.png"/>
          <p:cNvPicPr>
            <a:picLocks noChangeAspect="1" noChangeArrowheads="1"/>
          </p:cNvPicPr>
          <p:nvPr/>
        </p:nvPicPr>
        <p:blipFill>
          <a:blip r:embed="rId2" cstate="print"/>
          <a:srcRect/>
          <a:stretch>
            <a:fillRect/>
          </a:stretch>
        </p:blipFill>
        <p:spPr bwMode="auto">
          <a:xfrm>
            <a:off x="179388" y="814388"/>
            <a:ext cx="8785225" cy="5229225"/>
          </a:xfrm>
          <a:prstGeom prst="rect">
            <a:avLst/>
          </a:prstGeom>
          <a:noFill/>
          <a:ln w="9525">
            <a:noFill/>
            <a:miter lim="800000"/>
            <a:headEnd/>
            <a:tailEnd/>
          </a:ln>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79388" y="115888"/>
            <a:ext cx="8785225" cy="6626225"/>
          </a:xfrm>
          <a:solidFill>
            <a:srgbClr val="002060"/>
          </a:solidFill>
        </p:spPr>
        <p:txBody>
          <a:bodyPr rtlCol="0">
            <a:normAutofit fontScale="90000"/>
          </a:bodyPr>
          <a:lstStyle/>
          <a:p>
            <a:pPr fontAlgn="auto">
              <a:spcAft>
                <a:spcPts val="0"/>
              </a:spcAft>
              <a:defRPr/>
            </a:pPr>
            <a:r>
              <a:rPr lang="it-IT" sz="2400" b="1" dirty="0" smtClean="0">
                <a:solidFill>
                  <a:srgbClr val="FF0000"/>
                </a:solidFill>
              </a:rPr>
              <a:t>Preghiera di Papa Francesco per il Giubileo della Misericordia</a:t>
            </a:r>
            <a:r>
              <a:rPr lang="it-IT" sz="1050" dirty="0" smtClean="0"/>
              <a:t/>
            </a:r>
            <a:br>
              <a:rPr lang="it-IT" sz="1050" dirty="0" smtClean="0"/>
            </a:br>
            <a:r>
              <a:rPr lang="it-IT" sz="1400" dirty="0" smtClean="0">
                <a:latin typeface="Times New Roman" pitchFamily="18" charset="0"/>
                <a:cs typeface="Times New Roman" pitchFamily="18" charset="0"/>
              </a:rPr>
              <a:t/>
            </a:r>
            <a:br>
              <a:rPr lang="it-IT" sz="1400" dirty="0" smtClean="0">
                <a:latin typeface="Times New Roman" pitchFamily="18" charset="0"/>
                <a:cs typeface="Times New Roman" pitchFamily="18" charset="0"/>
              </a:rPr>
            </a:br>
            <a:r>
              <a:rPr lang="it-IT" sz="1800" b="1" dirty="0" smtClean="0">
                <a:solidFill>
                  <a:srgbClr val="FFFF00"/>
                </a:solidFill>
                <a:latin typeface="Times New Roman" pitchFamily="18" charset="0"/>
                <a:cs typeface="Times New Roman" pitchFamily="18" charset="0"/>
              </a:rPr>
              <a:t>Signore Gesù Cristo,</a:t>
            </a:r>
            <a:br>
              <a:rPr lang="it-IT" sz="1800" b="1" dirty="0" smtClean="0">
                <a:solidFill>
                  <a:srgbClr val="FFFF00"/>
                </a:solidFill>
                <a:latin typeface="Times New Roman" pitchFamily="18" charset="0"/>
                <a:cs typeface="Times New Roman" pitchFamily="18" charset="0"/>
              </a:rPr>
            </a:br>
            <a:r>
              <a:rPr lang="it-IT" sz="1800" b="1" dirty="0" smtClean="0">
                <a:solidFill>
                  <a:srgbClr val="FFFF00"/>
                </a:solidFill>
                <a:latin typeface="Times New Roman" pitchFamily="18" charset="0"/>
                <a:cs typeface="Times New Roman" pitchFamily="18" charset="0"/>
              </a:rPr>
              <a:t>tu ci hai insegnato a essere misericordiosi come il Padre celeste, </a:t>
            </a:r>
            <a:br>
              <a:rPr lang="it-IT" sz="1800" b="1" dirty="0" smtClean="0">
                <a:solidFill>
                  <a:srgbClr val="FFFF00"/>
                </a:solidFill>
                <a:latin typeface="Times New Roman" pitchFamily="18" charset="0"/>
                <a:cs typeface="Times New Roman" pitchFamily="18" charset="0"/>
              </a:rPr>
            </a:br>
            <a:r>
              <a:rPr lang="it-IT" sz="1800" b="1" dirty="0" smtClean="0">
                <a:solidFill>
                  <a:srgbClr val="FFFF00"/>
                </a:solidFill>
                <a:latin typeface="Times New Roman" pitchFamily="18" charset="0"/>
                <a:cs typeface="Times New Roman" pitchFamily="18" charset="0"/>
              </a:rPr>
              <a:t>e ci hai detto che chi vede te vede Lui.</a:t>
            </a:r>
            <a:br>
              <a:rPr lang="it-IT" sz="1800" b="1" dirty="0" smtClean="0">
                <a:solidFill>
                  <a:srgbClr val="FFFF00"/>
                </a:solidFill>
                <a:latin typeface="Times New Roman" pitchFamily="18" charset="0"/>
                <a:cs typeface="Times New Roman" pitchFamily="18" charset="0"/>
              </a:rPr>
            </a:br>
            <a:r>
              <a:rPr lang="it-IT" sz="1800" b="1" dirty="0" smtClean="0">
                <a:solidFill>
                  <a:srgbClr val="FFFF00"/>
                </a:solidFill>
                <a:latin typeface="Times New Roman" pitchFamily="18" charset="0"/>
                <a:cs typeface="Times New Roman" pitchFamily="18" charset="0"/>
              </a:rPr>
              <a:t>Mostraci il tuo volto e saremo salvi.</a:t>
            </a:r>
            <a:br>
              <a:rPr lang="it-IT" sz="1800" b="1" dirty="0" smtClean="0">
                <a:solidFill>
                  <a:srgbClr val="FFFF00"/>
                </a:solidFill>
                <a:latin typeface="Times New Roman" pitchFamily="18" charset="0"/>
                <a:cs typeface="Times New Roman" pitchFamily="18" charset="0"/>
              </a:rPr>
            </a:br>
            <a:r>
              <a:rPr lang="it-IT" sz="1800" b="1" dirty="0" smtClean="0">
                <a:solidFill>
                  <a:srgbClr val="FFFF00"/>
                </a:solidFill>
                <a:latin typeface="Times New Roman" pitchFamily="18" charset="0"/>
                <a:cs typeface="Times New Roman" pitchFamily="18" charset="0"/>
              </a:rPr>
              <a:t>Il tuo sguardo pieno di amore liberò </a:t>
            </a:r>
            <a:r>
              <a:rPr lang="it-IT" sz="1800" b="1" dirty="0" err="1" smtClean="0">
                <a:solidFill>
                  <a:srgbClr val="FFFF00"/>
                </a:solidFill>
                <a:latin typeface="Times New Roman" pitchFamily="18" charset="0"/>
                <a:cs typeface="Times New Roman" pitchFamily="18" charset="0"/>
              </a:rPr>
              <a:t>Zaccheo</a:t>
            </a:r>
            <a:r>
              <a:rPr lang="it-IT" sz="1800" b="1" dirty="0" smtClean="0">
                <a:solidFill>
                  <a:srgbClr val="FFFF00"/>
                </a:solidFill>
                <a:latin typeface="Times New Roman" pitchFamily="18" charset="0"/>
                <a:cs typeface="Times New Roman" pitchFamily="18" charset="0"/>
              </a:rPr>
              <a:t> e Matteo dalla schiavitù del denaro;</a:t>
            </a:r>
            <a:br>
              <a:rPr lang="it-IT" sz="1800" b="1" dirty="0" smtClean="0">
                <a:solidFill>
                  <a:srgbClr val="FFFF00"/>
                </a:solidFill>
                <a:latin typeface="Times New Roman" pitchFamily="18" charset="0"/>
                <a:cs typeface="Times New Roman" pitchFamily="18" charset="0"/>
              </a:rPr>
            </a:br>
            <a:r>
              <a:rPr lang="it-IT" sz="1800" b="1" dirty="0" smtClean="0">
                <a:solidFill>
                  <a:srgbClr val="FFFF00"/>
                </a:solidFill>
                <a:latin typeface="Times New Roman" pitchFamily="18" charset="0"/>
                <a:cs typeface="Times New Roman" pitchFamily="18" charset="0"/>
              </a:rPr>
              <a:t>l'adultera e la Maddalena dal porre la felicità solo in una creatura;</a:t>
            </a:r>
            <a:br>
              <a:rPr lang="it-IT" sz="1800" b="1" dirty="0" smtClean="0">
                <a:solidFill>
                  <a:srgbClr val="FFFF00"/>
                </a:solidFill>
                <a:latin typeface="Times New Roman" pitchFamily="18" charset="0"/>
                <a:cs typeface="Times New Roman" pitchFamily="18" charset="0"/>
              </a:rPr>
            </a:br>
            <a:r>
              <a:rPr lang="it-IT" sz="1800" b="1" dirty="0" smtClean="0">
                <a:solidFill>
                  <a:srgbClr val="FFFF00"/>
                </a:solidFill>
                <a:latin typeface="Times New Roman" pitchFamily="18" charset="0"/>
                <a:cs typeface="Times New Roman" pitchFamily="18" charset="0"/>
              </a:rPr>
              <a:t>fece piangere Pietro dopo il tradimento, e assicurò il Paradiso al ladrone pentito.</a:t>
            </a:r>
            <a:br>
              <a:rPr lang="it-IT" sz="1800" b="1" dirty="0" smtClean="0">
                <a:solidFill>
                  <a:srgbClr val="FFFF00"/>
                </a:solidFill>
                <a:latin typeface="Times New Roman" pitchFamily="18" charset="0"/>
                <a:cs typeface="Times New Roman" pitchFamily="18" charset="0"/>
              </a:rPr>
            </a:br>
            <a:r>
              <a:rPr lang="it-IT" sz="1800" b="1" dirty="0" smtClean="0">
                <a:solidFill>
                  <a:srgbClr val="FFFF00"/>
                </a:solidFill>
                <a:latin typeface="Times New Roman" pitchFamily="18" charset="0"/>
                <a:cs typeface="Times New Roman" pitchFamily="18" charset="0"/>
              </a:rPr>
              <a:t>Fa' che ognuno di noi ascolti come rivolta a sé la parola che dicesti alla samaritana: </a:t>
            </a:r>
            <a:br>
              <a:rPr lang="it-IT" sz="1800" b="1" dirty="0" smtClean="0">
                <a:solidFill>
                  <a:srgbClr val="FFFF00"/>
                </a:solidFill>
                <a:latin typeface="Times New Roman" pitchFamily="18" charset="0"/>
                <a:cs typeface="Times New Roman" pitchFamily="18" charset="0"/>
              </a:rPr>
            </a:br>
            <a:r>
              <a:rPr lang="it-IT" sz="1800" b="1" dirty="0" smtClean="0">
                <a:solidFill>
                  <a:srgbClr val="FFFF00"/>
                </a:solidFill>
                <a:latin typeface="Times New Roman" pitchFamily="18" charset="0"/>
                <a:cs typeface="Times New Roman" pitchFamily="18" charset="0"/>
              </a:rPr>
              <a:t>Se tu conoscessi il dono di Dio!</a:t>
            </a:r>
            <a:br>
              <a:rPr lang="it-IT" sz="1800" b="1" dirty="0" smtClean="0">
                <a:solidFill>
                  <a:srgbClr val="FFFF00"/>
                </a:solidFill>
                <a:latin typeface="Times New Roman" pitchFamily="18" charset="0"/>
                <a:cs typeface="Times New Roman" pitchFamily="18" charset="0"/>
              </a:rPr>
            </a:br>
            <a:r>
              <a:rPr lang="it-IT" sz="1800" b="1" dirty="0" smtClean="0">
                <a:solidFill>
                  <a:srgbClr val="FFFF00"/>
                </a:solidFill>
                <a:latin typeface="Times New Roman" pitchFamily="18" charset="0"/>
                <a:cs typeface="Times New Roman" pitchFamily="18" charset="0"/>
              </a:rPr>
              <a:t/>
            </a:r>
            <a:br>
              <a:rPr lang="it-IT" sz="1800" b="1" dirty="0" smtClean="0">
                <a:solidFill>
                  <a:srgbClr val="FFFF00"/>
                </a:solidFill>
                <a:latin typeface="Times New Roman" pitchFamily="18" charset="0"/>
                <a:cs typeface="Times New Roman" pitchFamily="18" charset="0"/>
              </a:rPr>
            </a:br>
            <a:r>
              <a:rPr lang="it-IT" sz="1800" b="1" dirty="0" smtClean="0">
                <a:solidFill>
                  <a:srgbClr val="FFFF00"/>
                </a:solidFill>
                <a:latin typeface="Times New Roman" pitchFamily="18" charset="0"/>
                <a:cs typeface="Times New Roman" pitchFamily="18" charset="0"/>
              </a:rPr>
              <a:t>Tu sei il volto visibile del Padre invisibile,</a:t>
            </a:r>
            <a:br>
              <a:rPr lang="it-IT" sz="1800" b="1" dirty="0" smtClean="0">
                <a:solidFill>
                  <a:srgbClr val="FFFF00"/>
                </a:solidFill>
                <a:latin typeface="Times New Roman" pitchFamily="18" charset="0"/>
                <a:cs typeface="Times New Roman" pitchFamily="18" charset="0"/>
              </a:rPr>
            </a:br>
            <a:r>
              <a:rPr lang="it-IT" sz="1800" b="1" dirty="0" smtClean="0">
                <a:solidFill>
                  <a:srgbClr val="FFFF00"/>
                </a:solidFill>
                <a:latin typeface="Times New Roman" pitchFamily="18" charset="0"/>
                <a:cs typeface="Times New Roman" pitchFamily="18" charset="0"/>
              </a:rPr>
              <a:t>del Dio che manifesta la sua onnipotenza soprattutto con il perdono e la misericordia:</a:t>
            </a:r>
            <a:br>
              <a:rPr lang="it-IT" sz="1800" b="1" dirty="0" smtClean="0">
                <a:solidFill>
                  <a:srgbClr val="FFFF00"/>
                </a:solidFill>
                <a:latin typeface="Times New Roman" pitchFamily="18" charset="0"/>
                <a:cs typeface="Times New Roman" pitchFamily="18" charset="0"/>
              </a:rPr>
            </a:br>
            <a:r>
              <a:rPr lang="it-IT" sz="1800" b="1" dirty="0" smtClean="0">
                <a:solidFill>
                  <a:srgbClr val="FFFF00"/>
                </a:solidFill>
                <a:latin typeface="Times New Roman" pitchFamily="18" charset="0"/>
                <a:cs typeface="Times New Roman" pitchFamily="18" charset="0"/>
              </a:rPr>
              <a:t>fa' che la Chiesa sia nel mondo il volto visibile di Te, suo Signore, risorto e nella gloria.</a:t>
            </a:r>
            <a:br>
              <a:rPr lang="it-IT" sz="1800" b="1" dirty="0" smtClean="0">
                <a:solidFill>
                  <a:srgbClr val="FFFF00"/>
                </a:solidFill>
                <a:latin typeface="Times New Roman" pitchFamily="18" charset="0"/>
                <a:cs typeface="Times New Roman" pitchFamily="18" charset="0"/>
              </a:rPr>
            </a:br>
            <a:r>
              <a:rPr lang="it-IT" sz="1800" b="1" dirty="0" smtClean="0">
                <a:solidFill>
                  <a:srgbClr val="FFFF00"/>
                </a:solidFill>
                <a:latin typeface="Times New Roman" pitchFamily="18" charset="0"/>
                <a:cs typeface="Times New Roman" pitchFamily="18" charset="0"/>
              </a:rPr>
              <a:t>Hai voluto che i tuoi ministri fossero anch'essi rivestiti di debolezza</a:t>
            </a:r>
            <a:br>
              <a:rPr lang="it-IT" sz="1800" b="1" dirty="0" smtClean="0">
                <a:solidFill>
                  <a:srgbClr val="FFFF00"/>
                </a:solidFill>
                <a:latin typeface="Times New Roman" pitchFamily="18" charset="0"/>
                <a:cs typeface="Times New Roman" pitchFamily="18" charset="0"/>
              </a:rPr>
            </a:br>
            <a:r>
              <a:rPr lang="it-IT" sz="1800" b="1" dirty="0" smtClean="0">
                <a:solidFill>
                  <a:srgbClr val="FFFF00"/>
                </a:solidFill>
                <a:latin typeface="Times New Roman" pitchFamily="18" charset="0"/>
                <a:cs typeface="Times New Roman" pitchFamily="18" charset="0"/>
              </a:rPr>
              <a:t>per sentire giusta compassione per quelli che sono nell'ignoranza e nell'errore;  </a:t>
            </a:r>
            <a:br>
              <a:rPr lang="it-IT" sz="1800" b="1" dirty="0" smtClean="0">
                <a:solidFill>
                  <a:srgbClr val="FFFF00"/>
                </a:solidFill>
                <a:latin typeface="Times New Roman" pitchFamily="18" charset="0"/>
                <a:cs typeface="Times New Roman" pitchFamily="18" charset="0"/>
              </a:rPr>
            </a:br>
            <a:r>
              <a:rPr lang="it-IT" sz="1800" b="1" dirty="0" smtClean="0">
                <a:solidFill>
                  <a:srgbClr val="FFFF00"/>
                </a:solidFill>
                <a:latin typeface="Times New Roman" pitchFamily="18" charset="0"/>
                <a:cs typeface="Times New Roman" pitchFamily="18" charset="0"/>
              </a:rPr>
              <a:t>fa' che chiunque si accosti a uno di loro si senta atteso, amato e perdonato da Dio.</a:t>
            </a:r>
            <a:br>
              <a:rPr lang="it-IT" sz="1800" b="1" dirty="0" smtClean="0">
                <a:solidFill>
                  <a:srgbClr val="FFFF00"/>
                </a:solidFill>
                <a:latin typeface="Times New Roman" pitchFamily="18" charset="0"/>
                <a:cs typeface="Times New Roman" pitchFamily="18" charset="0"/>
              </a:rPr>
            </a:br>
            <a:r>
              <a:rPr lang="it-IT" sz="1800" b="1" dirty="0" smtClean="0">
                <a:solidFill>
                  <a:srgbClr val="FFFF00"/>
                </a:solidFill>
                <a:latin typeface="Times New Roman" pitchFamily="18" charset="0"/>
                <a:cs typeface="Times New Roman" pitchFamily="18" charset="0"/>
              </a:rPr>
              <a:t/>
            </a:r>
            <a:br>
              <a:rPr lang="it-IT" sz="1800" b="1" dirty="0" smtClean="0">
                <a:solidFill>
                  <a:srgbClr val="FFFF00"/>
                </a:solidFill>
                <a:latin typeface="Times New Roman" pitchFamily="18" charset="0"/>
                <a:cs typeface="Times New Roman" pitchFamily="18" charset="0"/>
              </a:rPr>
            </a:br>
            <a:r>
              <a:rPr lang="it-IT" sz="1800" b="1" dirty="0" smtClean="0">
                <a:solidFill>
                  <a:srgbClr val="FFFF00"/>
                </a:solidFill>
                <a:latin typeface="Times New Roman" pitchFamily="18" charset="0"/>
                <a:cs typeface="Times New Roman" pitchFamily="18" charset="0"/>
              </a:rPr>
              <a:t>Manda il tuo Spirito e consacraci tutti con la sua unzione</a:t>
            </a:r>
            <a:br>
              <a:rPr lang="it-IT" sz="1800" b="1" dirty="0" smtClean="0">
                <a:solidFill>
                  <a:srgbClr val="FFFF00"/>
                </a:solidFill>
                <a:latin typeface="Times New Roman" pitchFamily="18" charset="0"/>
                <a:cs typeface="Times New Roman" pitchFamily="18" charset="0"/>
              </a:rPr>
            </a:br>
            <a:r>
              <a:rPr lang="it-IT" sz="1800" b="1" dirty="0" smtClean="0">
                <a:solidFill>
                  <a:srgbClr val="FFFF00"/>
                </a:solidFill>
                <a:latin typeface="Times New Roman" pitchFamily="18" charset="0"/>
                <a:cs typeface="Times New Roman" pitchFamily="18" charset="0"/>
              </a:rPr>
              <a:t>perché il Giubileo della Misericordia sia un anno di grazia del Signore</a:t>
            </a:r>
            <a:br>
              <a:rPr lang="it-IT" sz="1800" b="1" dirty="0" smtClean="0">
                <a:solidFill>
                  <a:srgbClr val="FFFF00"/>
                </a:solidFill>
                <a:latin typeface="Times New Roman" pitchFamily="18" charset="0"/>
                <a:cs typeface="Times New Roman" pitchFamily="18" charset="0"/>
              </a:rPr>
            </a:br>
            <a:r>
              <a:rPr lang="it-IT" sz="1800" b="1" dirty="0" smtClean="0">
                <a:solidFill>
                  <a:srgbClr val="FFFF00"/>
                </a:solidFill>
                <a:latin typeface="Times New Roman" pitchFamily="18" charset="0"/>
                <a:cs typeface="Times New Roman" pitchFamily="18" charset="0"/>
              </a:rPr>
              <a:t>e la sua Chiesa con rinnovato entusiasmo possa portare ai poveri il lieto messaggio, </a:t>
            </a:r>
            <a:br>
              <a:rPr lang="it-IT" sz="1800" b="1" dirty="0" smtClean="0">
                <a:solidFill>
                  <a:srgbClr val="FFFF00"/>
                </a:solidFill>
                <a:latin typeface="Times New Roman" pitchFamily="18" charset="0"/>
                <a:cs typeface="Times New Roman" pitchFamily="18" charset="0"/>
              </a:rPr>
            </a:br>
            <a:r>
              <a:rPr lang="it-IT" sz="1800" b="1" dirty="0" smtClean="0">
                <a:solidFill>
                  <a:srgbClr val="FFFF00"/>
                </a:solidFill>
                <a:latin typeface="Times New Roman" pitchFamily="18" charset="0"/>
                <a:cs typeface="Times New Roman" pitchFamily="18" charset="0"/>
              </a:rPr>
              <a:t>proclamare ai prigionieri e agli oppressi la libertà e ai ciechi restituire la vista.</a:t>
            </a:r>
            <a:br>
              <a:rPr lang="it-IT" sz="1800" b="1" dirty="0" smtClean="0">
                <a:solidFill>
                  <a:srgbClr val="FFFF00"/>
                </a:solidFill>
                <a:latin typeface="Times New Roman" pitchFamily="18" charset="0"/>
                <a:cs typeface="Times New Roman" pitchFamily="18" charset="0"/>
              </a:rPr>
            </a:br>
            <a:r>
              <a:rPr lang="it-IT" sz="1800" b="1" dirty="0" smtClean="0">
                <a:solidFill>
                  <a:srgbClr val="FFFF00"/>
                </a:solidFill>
                <a:latin typeface="Times New Roman" pitchFamily="18" charset="0"/>
                <a:cs typeface="Times New Roman" pitchFamily="18" charset="0"/>
              </a:rPr>
              <a:t/>
            </a:r>
            <a:br>
              <a:rPr lang="it-IT" sz="1800" b="1" dirty="0" smtClean="0">
                <a:solidFill>
                  <a:srgbClr val="FFFF00"/>
                </a:solidFill>
                <a:latin typeface="Times New Roman" pitchFamily="18" charset="0"/>
                <a:cs typeface="Times New Roman" pitchFamily="18" charset="0"/>
              </a:rPr>
            </a:br>
            <a:r>
              <a:rPr lang="it-IT" sz="1800" b="1" dirty="0" smtClean="0">
                <a:solidFill>
                  <a:srgbClr val="FFFF00"/>
                </a:solidFill>
                <a:latin typeface="Times New Roman" pitchFamily="18" charset="0"/>
                <a:cs typeface="Times New Roman" pitchFamily="18" charset="0"/>
              </a:rPr>
              <a:t>Lo chiediamo per intercessione di Maria Madre della Misericordia </a:t>
            </a:r>
            <a:br>
              <a:rPr lang="it-IT" sz="1800" b="1" dirty="0" smtClean="0">
                <a:solidFill>
                  <a:srgbClr val="FFFF00"/>
                </a:solidFill>
                <a:latin typeface="Times New Roman" pitchFamily="18" charset="0"/>
                <a:cs typeface="Times New Roman" pitchFamily="18" charset="0"/>
              </a:rPr>
            </a:br>
            <a:r>
              <a:rPr lang="it-IT" sz="1800" b="1" dirty="0" smtClean="0">
                <a:solidFill>
                  <a:srgbClr val="FFFF00"/>
                </a:solidFill>
                <a:latin typeface="Times New Roman" pitchFamily="18" charset="0"/>
                <a:cs typeface="Times New Roman" pitchFamily="18" charset="0"/>
              </a:rPr>
              <a:t>a te che vivi e regni con il Padre e lo Spirito Santo per tutti i secoli dei secoli. Amen</a:t>
            </a:r>
            <a:br>
              <a:rPr lang="it-IT" sz="1800" b="1" dirty="0" smtClean="0">
                <a:solidFill>
                  <a:srgbClr val="FFFF00"/>
                </a:solidFill>
                <a:latin typeface="Times New Roman" pitchFamily="18" charset="0"/>
                <a:cs typeface="Times New Roman" pitchFamily="18" charset="0"/>
              </a:rPr>
            </a:br>
            <a:endParaRPr lang="it-IT" sz="1400" b="1" dirty="0">
              <a:solidFill>
                <a:srgbClr val="FFFF00"/>
              </a:solidFill>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6107112"/>
          </a:xfrm>
          <a:solidFill>
            <a:schemeClr val="tx2">
              <a:lumMod val="60000"/>
              <a:lumOff val="40000"/>
            </a:schemeClr>
          </a:solidFill>
        </p:spPr>
        <p:txBody>
          <a:bodyPr rtlCol="0">
            <a:normAutofit/>
          </a:bodyPr>
          <a:lstStyle/>
          <a:p>
            <a:pPr fontAlgn="auto">
              <a:spcAft>
                <a:spcPts val="0"/>
              </a:spcAft>
              <a:defRPr/>
            </a:pPr>
            <a:r>
              <a:rPr lang="it-IT" dirty="0" smtClean="0"/>
              <a:t>Si </a:t>
            </a:r>
            <a:r>
              <a:rPr lang="it-IT" b="1" u="sng" dirty="0" smtClean="0">
                <a:solidFill>
                  <a:srgbClr val="FFFF00"/>
                </a:solidFill>
              </a:rPr>
              <a:t>aprirà l’8 Dicembre 2015 </a:t>
            </a:r>
            <a:r>
              <a:rPr lang="it-IT" dirty="0" smtClean="0"/>
              <a:t>solennità dell’Immacolata </a:t>
            </a:r>
            <a:br>
              <a:rPr lang="it-IT" dirty="0" smtClean="0"/>
            </a:br>
            <a:r>
              <a:rPr lang="it-IT" dirty="0" smtClean="0"/>
              <a:t>(50 anni dalla chiusura del Concilio) e</a:t>
            </a:r>
            <a:br>
              <a:rPr lang="it-IT" dirty="0" smtClean="0"/>
            </a:br>
            <a:r>
              <a:rPr lang="it-IT" dirty="0" smtClean="0"/>
              <a:t> </a:t>
            </a:r>
            <a:r>
              <a:rPr lang="it-IT" b="1" u="sng" dirty="0" smtClean="0">
                <a:solidFill>
                  <a:srgbClr val="FFFF00"/>
                </a:solidFill>
              </a:rPr>
              <a:t>terminerà il 20 Novembre 2016 </a:t>
            </a:r>
            <a:r>
              <a:rPr lang="it-IT" dirty="0" smtClean="0"/>
              <a:t>solennità di Gesù Cristo Signore e Re dell’universo.</a:t>
            </a:r>
            <a:endParaRPr lang="it-IT"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09" name="Immagine 4" descr="san francesco.jpg"/>
          <p:cNvPicPr>
            <a:picLocks noChangeAspect="1"/>
          </p:cNvPicPr>
          <p:nvPr/>
        </p:nvPicPr>
        <p:blipFill>
          <a:blip r:embed="rId2" cstate="print"/>
          <a:srcRect/>
          <a:stretch>
            <a:fillRect/>
          </a:stretch>
        </p:blipFill>
        <p:spPr bwMode="auto">
          <a:xfrm>
            <a:off x="2987675" y="4652963"/>
            <a:ext cx="3090863" cy="2039937"/>
          </a:xfrm>
          <a:prstGeom prst="rect">
            <a:avLst/>
          </a:prstGeom>
          <a:noFill/>
          <a:ln w="9525">
            <a:noFill/>
            <a:miter lim="800000"/>
            <a:headEnd/>
            <a:tailEnd/>
          </a:ln>
        </p:spPr>
      </p:pic>
      <p:sp>
        <p:nvSpPr>
          <p:cNvPr id="3" name="Rettangolo 2"/>
          <p:cNvSpPr/>
          <p:nvPr/>
        </p:nvSpPr>
        <p:spPr>
          <a:xfrm>
            <a:off x="1547664" y="476672"/>
            <a:ext cx="5976664" cy="5760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it-IT" sz="28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DIOCESI </a:t>
            </a:r>
            <a:r>
              <a:rPr lang="it-IT" sz="2800" b="1" dirty="0" err="1">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DI</a:t>
            </a:r>
            <a:r>
              <a:rPr lang="it-IT" sz="28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 FERMO</a:t>
            </a:r>
          </a:p>
        </p:txBody>
      </p:sp>
      <p:sp>
        <p:nvSpPr>
          <p:cNvPr id="17411" name="CasellaDiTesto 5"/>
          <p:cNvSpPr txBox="1">
            <a:spLocks noChangeArrowheads="1"/>
          </p:cNvSpPr>
          <p:nvPr/>
        </p:nvSpPr>
        <p:spPr bwMode="auto">
          <a:xfrm>
            <a:off x="1116013" y="1484313"/>
            <a:ext cx="6911975" cy="3108325"/>
          </a:xfrm>
          <a:prstGeom prst="rect">
            <a:avLst/>
          </a:prstGeom>
          <a:noFill/>
          <a:ln w="9525">
            <a:noFill/>
            <a:miter lim="800000"/>
            <a:headEnd/>
            <a:tailEnd/>
          </a:ln>
        </p:spPr>
        <p:txBody>
          <a:bodyPr>
            <a:spAutoFit/>
          </a:bodyPr>
          <a:lstStyle/>
          <a:p>
            <a:pPr algn="ctr"/>
            <a:r>
              <a:rPr lang="it-IT" sz="2800">
                <a:latin typeface="Calibri" pitchFamily="34" charset="0"/>
              </a:rPr>
              <a:t>Domenica </a:t>
            </a:r>
            <a:r>
              <a:rPr lang="it-IT" sz="2800" i="1">
                <a:solidFill>
                  <a:srgbClr val="FF0000"/>
                </a:solidFill>
                <a:latin typeface="Calibri" pitchFamily="34" charset="0"/>
              </a:rPr>
              <a:t>4 Ottobre ore 17.00 </a:t>
            </a:r>
            <a:r>
              <a:rPr lang="it-IT" sz="2800">
                <a:latin typeface="Calibri" pitchFamily="34" charset="0"/>
              </a:rPr>
              <a:t>nella Chiesa di San Francesco a Fermo, il Vescovo presiederà l’Eucaristia e subito dopo </a:t>
            </a:r>
          </a:p>
          <a:p>
            <a:pPr algn="ctr"/>
            <a:r>
              <a:rPr lang="it-IT" sz="2800">
                <a:latin typeface="Calibri" pitchFamily="34" charset="0"/>
              </a:rPr>
              <a:t>ci sarà un periodo di adorazione per pregare per il Sinodo dei Vescovi sulla famiglia. </a:t>
            </a:r>
            <a:br>
              <a:rPr lang="it-IT" sz="2800">
                <a:latin typeface="Calibri" pitchFamily="34" charset="0"/>
              </a:rPr>
            </a:br>
            <a:r>
              <a:rPr lang="it-IT" sz="2800" b="1">
                <a:latin typeface="Calibri" pitchFamily="34" charset="0"/>
              </a:rPr>
              <a:t>In particolare sono invitati </a:t>
            </a:r>
            <a:br>
              <a:rPr lang="it-IT" sz="2800" b="1">
                <a:latin typeface="Calibri" pitchFamily="34" charset="0"/>
              </a:rPr>
            </a:br>
            <a:r>
              <a:rPr lang="it-IT" sz="2800" b="1">
                <a:latin typeface="Calibri" pitchFamily="34" charset="0"/>
              </a:rPr>
              <a:t>associazioni e movimenti.</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3" name="Immagine 2" descr="Duomo_di_fermo.jpg"/>
          <p:cNvPicPr>
            <a:picLocks noChangeAspect="1"/>
          </p:cNvPicPr>
          <p:nvPr/>
        </p:nvPicPr>
        <p:blipFill>
          <a:blip r:embed="rId2" cstate="print"/>
          <a:srcRect/>
          <a:stretch>
            <a:fillRect/>
          </a:stretch>
        </p:blipFill>
        <p:spPr bwMode="auto">
          <a:xfrm>
            <a:off x="2339975" y="692150"/>
            <a:ext cx="4011613" cy="5349875"/>
          </a:xfrm>
          <a:prstGeom prst="rect">
            <a:avLst/>
          </a:prstGeom>
          <a:noFill/>
          <a:ln w="9525">
            <a:noFill/>
            <a:miter lim="800000"/>
            <a:headEnd/>
            <a:tailEnd/>
          </a:ln>
        </p:spPr>
      </p:pic>
      <p:sp>
        <p:nvSpPr>
          <p:cNvPr id="2" name="Titolo 1"/>
          <p:cNvSpPr>
            <a:spLocks noGrp="1"/>
          </p:cNvSpPr>
          <p:nvPr>
            <p:ph type="title"/>
          </p:nvPr>
        </p:nvSpPr>
        <p:spPr>
          <a:xfrm>
            <a:off x="395288" y="333375"/>
            <a:ext cx="8229600" cy="6178550"/>
          </a:xfrm>
          <a:ln>
            <a:solidFill>
              <a:srgbClr val="002060"/>
            </a:solidFill>
          </a:ln>
        </p:spPr>
        <p:style>
          <a:lnRef idx="1">
            <a:schemeClr val="accent2"/>
          </a:lnRef>
          <a:fillRef idx="2">
            <a:schemeClr val="accent2"/>
          </a:fillRef>
          <a:effectRef idx="1">
            <a:schemeClr val="accent2"/>
          </a:effectRef>
          <a:fontRef idx="minor">
            <a:schemeClr val="dk1"/>
          </a:fontRef>
        </p:style>
        <p:txBody>
          <a:bodyPr rtlCol="0">
            <a:normAutofit fontScale="90000"/>
          </a:bodyPr>
          <a:lstStyle/>
          <a:p>
            <a:pPr fontAlgn="auto">
              <a:spcAft>
                <a:spcPts val="0"/>
              </a:spcAft>
              <a:defRPr/>
            </a:pPr>
            <a:r>
              <a:rPr lang="it-IT" sz="2400" b="1" dirty="0" smtClean="0">
                <a:latin typeface="Lucida Fax" pitchFamily="18" charset="0"/>
              </a:rPr>
              <a:t>La terza domenica di Avvento</a:t>
            </a:r>
            <a:r>
              <a:rPr lang="it-IT" sz="2400" dirty="0" smtClean="0">
                <a:latin typeface="Lucida Fax" pitchFamily="18" charset="0"/>
              </a:rPr>
              <a:t>, si aprirà la Porta Santa nella Cattedrale di Roma, </a:t>
            </a:r>
            <a:br>
              <a:rPr lang="it-IT" sz="2400" dirty="0" smtClean="0">
                <a:latin typeface="Lucida Fax" pitchFamily="18" charset="0"/>
              </a:rPr>
            </a:br>
            <a:r>
              <a:rPr lang="it-IT" sz="2400" dirty="0" smtClean="0">
                <a:latin typeface="Lucida Fax" pitchFamily="18" charset="0"/>
              </a:rPr>
              <a:t>la Basilica di San Giovanni in Laterano. </a:t>
            </a:r>
            <a:br>
              <a:rPr lang="it-IT" sz="2400" dirty="0" smtClean="0">
                <a:latin typeface="Lucida Fax" pitchFamily="18" charset="0"/>
              </a:rPr>
            </a:br>
            <a:r>
              <a:rPr lang="it-IT" sz="2400" dirty="0" smtClean="0">
                <a:latin typeface="Lucida Fax" pitchFamily="18" charset="0"/>
              </a:rPr>
              <a:t>Successivamente, si aprirà la Porta Santa nelle altre Basiliche Papali. </a:t>
            </a:r>
            <a:br>
              <a:rPr lang="it-IT" sz="2400" dirty="0" smtClean="0">
                <a:latin typeface="Lucida Fax" pitchFamily="18" charset="0"/>
              </a:rPr>
            </a:br>
            <a:r>
              <a:rPr lang="it-IT" sz="2400" dirty="0" smtClean="0">
                <a:latin typeface="Lucida Fax" pitchFamily="18" charset="0"/>
              </a:rPr>
              <a:t/>
            </a:r>
            <a:br>
              <a:rPr lang="it-IT" sz="2400" dirty="0" smtClean="0">
                <a:latin typeface="Lucida Fax" pitchFamily="18" charset="0"/>
              </a:rPr>
            </a:br>
            <a:r>
              <a:rPr lang="it-IT" sz="2400" b="1" dirty="0" smtClean="0">
                <a:latin typeface="Lucida Fax" pitchFamily="18" charset="0"/>
              </a:rPr>
              <a:t>Nella stessa Domenica si aprirà </a:t>
            </a:r>
            <a:br>
              <a:rPr lang="it-IT" sz="2400" b="1" dirty="0" smtClean="0">
                <a:latin typeface="Lucida Fax" pitchFamily="18" charset="0"/>
              </a:rPr>
            </a:br>
            <a:r>
              <a:rPr lang="it-IT" sz="2400" b="1" dirty="0" smtClean="0">
                <a:latin typeface="Lucida Fax" pitchFamily="18" charset="0"/>
              </a:rPr>
              <a:t>l’Anno Santo nella Diocesi di FERMO.</a:t>
            </a:r>
            <a:br>
              <a:rPr lang="it-IT" sz="2400" b="1" dirty="0" smtClean="0">
                <a:latin typeface="Lucida Fax" pitchFamily="18" charset="0"/>
              </a:rPr>
            </a:br>
            <a:r>
              <a:rPr lang="it-IT" sz="2400" b="1" dirty="0" smtClean="0">
                <a:latin typeface="Lucida Fax" pitchFamily="18" charset="0"/>
              </a:rPr>
              <a:t/>
            </a:r>
            <a:br>
              <a:rPr lang="it-IT" sz="2400" b="1" dirty="0" smtClean="0">
                <a:latin typeface="Lucida Fax" pitchFamily="18" charset="0"/>
              </a:rPr>
            </a:br>
            <a:r>
              <a:rPr lang="it-IT" sz="2400" b="1" dirty="0" smtClean="0">
                <a:solidFill>
                  <a:srgbClr val="00B050"/>
                </a:solidFill>
                <a:latin typeface="Lucida Fax" pitchFamily="18" charset="0"/>
              </a:rPr>
              <a:t>Domenica 13 Dicembre ore 17.00</a:t>
            </a:r>
            <a:br>
              <a:rPr lang="it-IT" sz="2400" b="1" dirty="0" smtClean="0">
                <a:solidFill>
                  <a:srgbClr val="00B050"/>
                </a:solidFill>
                <a:latin typeface="Lucida Fax" pitchFamily="18" charset="0"/>
              </a:rPr>
            </a:br>
            <a:r>
              <a:rPr lang="it-IT" sz="2400" b="1" dirty="0" smtClean="0">
                <a:solidFill>
                  <a:srgbClr val="00B050"/>
                </a:solidFill>
                <a:latin typeface="Lucida Fax" pitchFamily="18" charset="0"/>
              </a:rPr>
              <a:t>in Cattedrale sarà aperta la porta della Misericordia </a:t>
            </a:r>
            <a:br>
              <a:rPr lang="it-IT" sz="2400" b="1" dirty="0" smtClean="0">
                <a:solidFill>
                  <a:srgbClr val="00B050"/>
                </a:solidFill>
                <a:latin typeface="Lucida Fax" pitchFamily="18" charset="0"/>
              </a:rPr>
            </a:br>
            <a:r>
              <a:rPr lang="it-IT" sz="2400" b="1" dirty="0" smtClean="0">
                <a:solidFill>
                  <a:srgbClr val="00B050"/>
                </a:solidFill>
                <a:latin typeface="Lucida Fax" pitchFamily="18" charset="0"/>
              </a:rPr>
              <a:t/>
            </a:r>
            <a:br>
              <a:rPr lang="it-IT" sz="2400" b="1" dirty="0" smtClean="0">
                <a:solidFill>
                  <a:srgbClr val="00B050"/>
                </a:solidFill>
                <a:latin typeface="Lucida Fax" pitchFamily="18" charset="0"/>
              </a:rPr>
            </a:br>
            <a:r>
              <a:rPr lang="it-IT" sz="2400" b="1" smtClean="0">
                <a:solidFill>
                  <a:srgbClr val="00B050"/>
                </a:solidFill>
                <a:latin typeface="Lucida Fax" pitchFamily="18" charset="0"/>
              </a:rPr>
              <a:t>Domenica </a:t>
            </a:r>
            <a:r>
              <a:rPr lang="it-IT" sz="2400" b="1" smtClean="0">
                <a:solidFill>
                  <a:srgbClr val="00B050"/>
                </a:solidFill>
                <a:latin typeface="Lucida Fax" pitchFamily="18" charset="0"/>
              </a:rPr>
              <a:t>13</a:t>
            </a:r>
            <a:r>
              <a:rPr lang="it-IT" sz="2400" b="1" smtClean="0">
                <a:solidFill>
                  <a:srgbClr val="00B050"/>
                </a:solidFill>
                <a:latin typeface="Lucida Fax" pitchFamily="18" charset="0"/>
              </a:rPr>
              <a:t> </a:t>
            </a:r>
            <a:r>
              <a:rPr lang="it-IT" sz="2400" b="1" dirty="0" smtClean="0">
                <a:solidFill>
                  <a:srgbClr val="00B050"/>
                </a:solidFill>
                <a:latin typeface="Lucida Fax" pitchFamily="18" charset="0"/>
              </a:rPr>
              <a:t>Novembre ore 17.00</a:t>
            </a:r>
            <a:br>
              <a:rPr lang="it-IT" sz="2400" b="1" dirty="0" smtClean="0">
                <a:solidFill>
                  <a:srgbClr val="00B050"/>
                </a:solidFill>
                <a:latin typeface="Lucida Fax" pitchFamily="18" charset="0"/>
              </a:rPr>
            </a:br>
            <a:r>
              <a:rPr lang="it-IT" sz="2400" b="1" dirty="0" smtClean="0">
                <a:solidFill>
                  <a:srgbClr val="00B050"/>
                </a:solidFill>
                <a:latin typeface="Lucida Fax" pitchFamily="18" charset="0"/>
              </a:rPr>
              <a:t>in cattedrale chiusura </a:t>
            </a:r>
            <a:br>
              <a:rPr lang="it-IT" sz="2400" b="1" dirty="0" smtClean="0">
                <a:solidFill>
                  <a:srgbClr val="00B050"/>
                </a:solidFill>
                <a:latin typeface="Lucida Fax" pitchFamily="18" charset="0"/>
              </a:rPr>
            </a:br>
            <a:r>
              <a:rPr lang="it-IT" sz="2400" b="1" dirty="0" smtClean="0">
                <a:solidFill>
                  <a:srgbClr val="00B050"/>
                </a:solidFill>
                <a:latin typeface="Lucida Fax" pitchFamily="18" charset="0"/>
              </a:rPr>
              <a:t>dell’Anno Giubilare</a:t>
            </a:r>
            <a:br>
              <a:rPr lang="it-IT" sz="2400" b="1" dirty="0" smtClean="0">
                <a:solidFill>
                  <a:srgbClr val="00B050"/>
                </a:solidFill>
                <a:latin typeface="Lucida Fax" pitchFamily="18" charset="0"/>
              </a:rPr>
            </a:br>
            <a:r>
              <a:rPr lang="it-IT" sz="2400" b="1" dirty="0" smtClean="0">
                <a:solidFill>
                  <a:srgbClr val="00B050"/>
                </a:solidFill>
                <a:latin typeface="Lucida Fax" pitchFamily="18" charset="0"/>
              </a:rPr>
              <a:t> </a:t>
            </a:r>
            <a:r>
              <a:rPr lang="it-IT" sz="2400" dirty="0" smtClean="0">
                <a:latin typeface="Lucida Fax" pitchFamily="18" charset="0"/>
              </a:rPr>
              <a:t/>
            </a:r>
            <a:br>
              <a:rPr lang="it-IT" sz="2400" dirty="0" smtClean="0">
                <a:latin typeface="Lucida Fax" pitchFamily="18" charset="0"/>
              </a:rPr>
            </a:br>
            <a:r>
              <a:rPr lang="it-IT" sz="2400" dirty="0" smtClean="0">
                <a:latin typeface="Lucida Fax" pitchFamily="18" charset="0"/>
              </a:rPr>
              <a:t/>
            </a:r>
            <a:br>
              <a:rPr lang="it-IT" sz="2400" dirty="0" smtClean="0">
                <a:latin typeface="Lucida Fax" pitchFamily="18" charset="0"/>
              </a:rPr>
            </a:br>
            <a:endParaRPr lang="it-IT" sz="2400" dirty="0">
              <a:latin typeface="Lucida Fax" pitchFamily="18" charset="0"/>
            </a:endParaRPr>
          </a:p>
        </p:txBody>
      </p:sp>
      <p:pic>
        <p:nvPicPr>
          <p:cNvPr id="18435" name="Immagine 3" descr="Duomo_di_fermo.jpg"/>
          <p:cNvPicPr>
            <a:picLocks noChangeAspect="1"/>
          </p:cNvPicPr>
          <p:nvPr/>
        </p:nvPicPr>
        <p:blipFill>
          <a:blip r:embed="rId2" cstate="print"/>
          <a:srcRect/>
          <a:stretch>
            <a:fillRect/>
          </a:stretch>
        </p:blipFill>
        <p:spPr bwMode="auto">
          <a:xfrm>
            <a:off x="7235825" y="4652963"/>
            <a:ext cx="1368425" cy="1824037"/>
          </a:xfrm>
          <a:prstGeom prst="rect">
            <a:avLst/>
          </a:prstGeom>
          <a:noFill/>
          <a:ln w="9525">
            <a:noFill/>
            <a:miter lim="800000"/>
            <a:headEnd/>
            <a:tailEnd/>
          </a:ln>
        </p:spPr>
      </p:pic>
      <p:sp>
        <p:nvSpPr>
          <p:cNvPr id="5" name="Rettangolo 4"/>
          <p:cNvSpPr/>
          <p:nvPr/>
        </p:nvSpPr>
        <p:spPr>
          <a:xfrm>
            <a:off x="4499992" y="2780928"/>
            <a:ext cx="3024336" cy="5040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it-IT" sz="2800" b="1" dirty="0">
                <a:ln w="18000">
                  <a:solidFill>
                    <a:schemeClr val="accent2">
                      <a:satMod val="140000"/>
                    </a:schemeClr>
                  </a:solidFill>
                  <a:prstDash val="solid"/>
                  <a:miter lim="800000"/>
                </a:ln>
                <a:noFill/>
                <a:effectLst>
                  <a:outerShdw blurRad="25500" dist="23000" dir="7020000" algn="tl">
                    <a:srgbClr val="000000">
                      <a:alpha val="50000"/>
                    </a:srgbClr>
                  </a:outerShdw>
                </a:effectLst>
              </a:rPr>
              <a:t>Diocesi di Fermo</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6107112"/>
          </a:xfrm>
          <a:solidFill>
            <a:schemeClr val="tx2">
              <a:lumMod val="50000"/>
            </a:schemeClr>
          </a:solidFill>
        </p:spPr>
        <p:txBody>
          <a:bodyPr rtlCol="0">
            <a:normAutofit fontScale="90000"/>
          </a:bodyPr>
          <a:lstStyle/>
          <a:p>
            <a:pPr fontAlgn="auto">
              <a:spcAft>
                <a:spcPts val="0"/>
              </a:spcAft>
              <a:defRPr/>
            </a:pPr>
            <a:r>
              <a:rPr lang="it-IT" sz="2800" dirty="0" smtClean="0">
                <a:solidFill>
                  <a:schemeClr val="bg1"/>
                </a:solidFill>
                <a:latin typeface="Book Antiqua" pitchFamily="18" charset="0"/>
              </a:rPr>
              <a:t>Vogliamo vivere questo Anno Giubilare alla luce della parole del Signore: </a:t>
            </a:r>
            <a:r>
              <a:rPr lang="it-IT" sz="2800" i="1" dirty="0" smtClean="0">
                <a:solidFill>
                  <a:schemeClr val="bg1"/>
                </a:solidFill>
                <a:latin typeface="Book Antiqua" pitchFamily="18" charset="0"/>
              </a:rPr>
              <a:t>“Misericordiosi come il Padre”.</a:t>
            </a:r>
            <a:br>
              <a:rPr lang="it-IT" sz="2800" i="1" dirty="0" smtClean="0">
                <a:solidFill>
                  <a:schemeClr val="bg1"/>
                </a:solidFill>
                <a:latin typeface="Book Antiqua" pitchFamily="18" charset="0"/>
              </a:rPr>
            </a:br>
            <a:r>
              <a:rPr lang="it-IT" sz="2800" i="1" dirty="0" smtClean="0">
                <a:solidFill>
                  <a:schemeClr val="bg1"/>
                </a:solidFill>
                <a:latin typeface="Book Antiqua" pitchFamily="18" charset="0"/>
              </a:rPr>
              <a:t> </a:t>
            </a:r>
            <a:r>
              <a:rPr lang="it-IT" sz="2800" dirty="0" smtClean="0">
                <a:solidFill>
                  <a:schemeClr val="bg1"/>
                </a:solidFill>
                <a:latin typeface="Book Antiqua" pitchFamily="18" charset="0"/>
              </a:rPr>
              <a:t> Per essere capaci di misericordia dobbiamo </a:t>
            </a:r>
            <a:r>
              <a:rPr lang="it-IT" sz="2800" dirty="0" smtClean="0">
                <a:solidFill>
                  <a:srgbClr val="FFFF00"/>
                </a:solidFill>
                <a:latin typeface="Book Antiqua" pitchFamily="18" charset="0"/>
              </a:rPr>
              <a:t>in primo luogo porci in ascolto della Parola di Dio.</a:t>
            </a:r>
            <a:br>
              <a:rPr lang="it-IT" sz="2800" dirty="0" smtClean="0">
                <a:solidFill>
                  <a:srgbClr val="FFFF00"/>
                </a:solidFill>
                <a:latin typeface="Book Antiqua" pitchFamily="18" charset="0"/>
              </a:rPr>
            </a:br>
            <a:r>
              <a:rPr lang="it-IT" sz="2800" dirty="0" smtClean="0">
                <a:solidFill>
                  <a:schemeClr val="bg1"/>
                </a:solidFill>
                <a:latin typeface="Book Antiqua" pitchFamily="18" charset="0"/>
              </a:rPr>
              <a:t/>
            </a:r>
            <a:br>
              <a:rPr lang="it-IT" sz="2800" dirty="0" smtClean="0">
                <a:solidFill>
                  <a:schemeClr val="bg1"/>
                </a:solidFill>
                <a:latin typeface="Book Antiqua" pitchFamily="18" charset="0"/>
              </a:rPr>
            </a:br>
            <a:r>
              <a:rPr lang="it-IT" sz="2800" dirty="0" smtClean="0">
                <a:solidFill>
                  <a:schemeClr val="bg1"/>
                </a:solidFill>
                <a:latin typeface="Book Antiqua" pitchFamily="18" charset="0"/>
              </a:rPr>
              <a:t>Ci guideranno il </a:t>
            </a:r>
            <a:r>
              <a:rPr lang="it-IT" sz="2800" dirty="0" smtClean="0">
                <a:solidFill>
                  <a:srgbClr val="FFFF00"/>
                </a:solidFill>
                <a:latin typeface="Book Antiqua" pitchFamily="18" charset="0"/>
              </a:rPr>
              <a:t>salmo 136</a:t>
            </a:r>
            <a:r>
              <a:rPr lang="it-IT" sz="2800" dirty="0" smtClean="0">
                <a:solidFill>
                  <a:schemeClr val="bg1"/>
                </a:solidFill>
                <a:latin typeface="Book Antiqua" pitchFamily="18" charset="0"/>
              </a:rPr>
              <a:t>, </a:t>
            </a:r>
            <a:r>
              <a:rPr lang="it-IT" sz="2800" dirty="0" smtClean="0">
                <a:solidFill>
                  <a:srgbClr val="FFFF00"/>
                </a:solidFill>
                <a:latin typeface="Book Antiqua" pitchFamily="18" charset="0"/>
              </a:rPr>
              <a:t>le parabole dedicate alla misericordia</a:t>
            </a:r>
            <a:r>
              <a:rPr lang="it-IT" sz="2800" dirty="0" smtClean="0">
                <a:solidFill>
                  <a:schemeClr val="bg1"/>
                </a:solidFill>
                <a:latin typeface="Book Antiqua" pitchFamily="18" charset="0"/>
              </a:rPr>
              <a:t> e da un’altra parabola                       ricaviamo un insegnamento                                                     per il nostro stile di vita cristiano.</a:t>
            </a:r>
            <a:br>
              <a:rPr lang="it-IT" sz="2800" dirty="0" smtClean="0">
                <a:solidFill>
                  <a:schemeClr val="bg1"/>
                </a:solidFill>
                <a:latin typeface="Book Antiqua" pitchFamily="18" charset="0"/>
              </a:rPr>
            </a:br>
            <a:r>
              <a:rPr lang="it-IT" sz="2800" dirty="0" smtClean="0">
                <a:solidFill>
                  <a:schemeClr val="bg1"/>
                </a:solidFill>
                <a:latin typeface="Book Antiqua" pitchFamily="18" charset="0"/>
              </a:rPr>
              <a:t/>
            </a:r>
            <a:br>
              <a:rPr lang="it-IT" sz="2800" dirty="0" smtClean="0">
                <a:solidFill>
                  <a:schemeClr val="bg1"/>
                </a:solidFill>
                <a:latin typeface="Book Antiqua" pitchFamily="18" charset="0"/>
              </a:rPr>
            </a:br>
            <a:r>
              <a:rPr lang="it-IT" sz="2800" dirty="0" smtClean="0">
                <a:solidFill>
                  <a:schemeClr val="bg1"/>
                </a:solidFill>
                <a:latin typeface="Book Antiqua" pitchFamily="18" charset="0"/>
              </a:rPr>
              <a:t>Provocati dalla domanda di Pietro su quante volte fosse </a:t>
            </a:r>
            <a:r>
              <a:rPr lang="it-IT" sz="2800" dirty="0" smtClean="0">
                <a:solidFill>
                  <a:srgbClr val="FFFF00"/>
                </a:solidFill>
                <a:latin typeface="Book Antiqua" pitchFamily="18" charset="0"/>
              </a:rPr>
              <a:t>necessario perdonare</a:t>
            </a:r>
            <a:r>
              <a:rPr lang="it-IT" sz="2800" dirty="0" smtClean="0">
                <a:solidFill>
                  <a:schemeClr val="bg1"/>
                </a:solidFill>
                <a:latin typeface="Book Antiqua" pitchFamily="18" charset="0"/>
              </a:rPr>
              <a:t>, Gesù rispose:  ”Non ti dico fino a sette volte,  ma fino a settanta volte sette” </a:t>
            </a:r>
            <a:r>
              <a:rPr lang="it-IT" sz="1800" dirty="0" smtClean="0">
                <a:solidFill>
                  <a:schemeClr val="bg1"/>
                </a:solidFill>
                <a:latin typeface="Book Antiqua" pitchFamily="18" charset="0"/>
              </a:rPr>
              <a:t>Mt18,22</a:t>
            </a:r>
            <a:br>
              <a:rPr lang="it-IT" sz="1800" dirty="0" smtClean="0">
                <a:solidFill>
                  <a:schemeClr val="bg1"/>
                </a:solidFill>
                <a:latin typeface="Book Antiqua" pitchFamily="18" charset="0"/>
              </a:rPr>
            </a:br>
            <a:endParaRPr lang="it-IT" sz="2800" dirty="0">
              <a:solidFill>
                <a:schemeClr val="bg1"/>
              </a:solidFill>
              <a:latin typeface="Book Antiqua"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5891212"/>
          </a:xfrm>
          <a:solidFill>
            <a:schemeClr val="accent1">
              <a:lumMod val="60000"/>
              <a:lumOff val="40000"/>
            </a:schemeClr>
          </a:solidFill>
        </p:spPr>
        <p:txBody>
          <a:bodyPr rtlCol="0">
            <a:normAutofit fontScale="90000"/>
          </a:bodyPr>
          <a:lstStyle/>
          <a:p>
            <a:pPr fontAlgn="auto">
              <a:spcAft>
                <a:spcPts val="0"/>
              </a:spcAft>
              <a:defRPr/>
            </a:pPr>
            <a:r>
              <a:rPr lang="it-IT" sz="3600" b="1" dirty="0" smtClean="0">
                <a:solidFill>
                  <a:srgbClr val="FFFF00"/>
                </a:solidFill>
                <a:latin typeface="Antique Olive" pitchFamily="34" charset="0"/>
                <a:cs typeface="David" pitchFamily="34" charset="-79"/>
              </a:rPr>
              <a:t>Il pellegrinaggio </a:t>
            </a:r>
            <a:r>
              <a:rPr lang="it-IT" sz="3600" dirty="0" smtClean="0">
                <a:latin typeface="Antique Olive" pitchFamily="34" charset="0"/>
                <a:cs typeface="David" pitchFamily="34" charset="-79"/>
              </a:rPr>
              <a:t>è un segno peculiare nell’Anno Santo, perché è icona del cammino che ogni persona compie nella sua esistenza. Ognuno dovrà compiere secondo le proprie forze, un pellegrinaggio.</a:t>
            </a:r>
            <a:br>
              <a:rPr lang="it-IT" sz="3600" dirty="0" smtClean="0">
                <a:latin typeface="Antique Olive" pitchFamily="34" charset="0"/>
                <a:cs typeface="David" pitchFamily="34" charset="-79"/>
              </a:rPr>
            </a:br>
            <a:r>
              <a:rPr lang="it-IT" sz="3600" dirty="0" smtClean="0">
                <a:latin typeface="Antique Olive" pitchFamily="34" charset="0"/>
                <a:cs typeface="David" pitchFamily="34" charset="-79"/>
              </a:rPr>
              <a:t> </a:t>
            </a:r>
            <a:br>
              <a:rPr lang="it-IT" sz="3600" dirty="0" smtClean="0">
                <a:latin typeface="Antique Olive" pitchFamily="34" charset="0"/>
                <a:cs typeface="David" pitchFamily="34" charset="-79"/>
              </a:rPr>
            </a:br>
            <a:r>
              <a:rPr lang="it-IT" sz="3600" dirty="0" smtClean="0">
                <a:latin typeface="Algerian" pitchFamily="82" charset="0"/>
                <a:cs typeface="David" pitchFamily="34" charset="-79"/>
              </a:rPr>
              <a:t>Le tre tappe del pellegrinaggio</a:t>
            </a:r>
            <a:r>
              <a:rPr lang="it-IT" sz="3600" dirty="0" smtClean="0">
                <a:latin typeface="Antique Olive" pitchFamily="34" charset="0"/>
                <a:cs typeface="David" pitchFamily="34" charset="-79"/>
              </a:rPr>
              <a:t>: </a:t>
            </a:r>
            <a:br>
              <a:rPr lang="it-IT" sz="3600" dirty="0" smtClean="0">
                <a:latin typeface="Antique Olive" pitchFamily="34" charset="0"/>
                <a:cs typeface="David" pitchFamily="34" charset="-79"/>
              </a:rPr>
            </a:br>
            <a:r>
              <a:rPr lang="it-IT" sz="3600" dirty="0" smtClean="0">
                <a:latin typeface="Aharoni" pitchFamily="2" charset="-79"/>
                <a:cs typeface="Aharoni" pitchFamily="2" charset="-79"/>
              </a:rPr>
              <a:t>non condannare, perdonare, dare.</a:t>
            </a:r>
            <a:r>
              <a:rPr lang="it-IT" dirty="0" smtClean="0">
                <a:latin typeface="Antique Olive" pitchFamily="34" charset="0"/>
                <a:cs typeface="David" pitchFamily="34" charset="-79"/>
              </a:rPr>
              <a:t/>
            </a:r>
            <a:br>
              <a:rPr lang="it-IT" dirty="0" smtClean="0">
                <a:latin typeface="Antique Olive" pitchFamily="34" charset="0"/>
                <a:cs typeface="David" pitchFamily="34" charset="-79"/>
              </a:rPr>
            </a:br>
            <a:r>
              <a:rPr lang="it-IT" dirty="0" smtClean="0">
                <a:latin typeface="Antique Olive" pitchFamily="34" charset="0"/>
                <a:cs typeface="David" pitchFamily="34" charset="-79"/>
              </a:rPr>
              <a:t/>
            </a:r>
            <a:br>
              <a:rPr lang="it-IT" dirty="0" smtClean="0">
                <a:latin typeface="Antique Olive" pitchFamily="34" charset="0"/>
                <a:cs typeface="David" pitchFamily="34" charset="-79"/>
              </a:rPr>
            </a:br>
            <a:r>
              <a:rPr lang="it-IT" dirty="0" smtClean="0">
                <a:latin typeface="Antique Olive" pitchFamily="34" charset="0"/>
                <a:cs typeface="David" pitchFamily="34" charset="-79"/>
              </a:rPr>
              <a:t/>
            </a:r>
            <a:br>
              <a:rPr lang="it-IT" dirty="0" smtClean="0">
                <a:latin typeface="Antique Olive" pitchFamily="34" charset="0"/>
                <a:cs typeface="David" pitchFamily="34" charset="-79"/>
              </a:rPr>
            </a:br>
            <a:endParaRPr lang="it-IT" dirty="0">
              <a:latin typeface="Antique Olive" pitchFamily="34" charset="0"/>
              <a:cs typeface="David" pitchFamily="34" charset="-79"/>
            </a:endParaRPr>
          </a:p>
        </p:txBody>
      </p:sp>
      <p:pic>
        <p:nvPicPr>
          <p:cNvPr id="20482" name="Immagine 2" descr="pellegrinaggio"/>
          <p:cNvPicPr>
            <a:picLocks noChangeAspect="1" noChangeArrowheads="1"/>
          </p:cNvPicPr>
          <p:nvPr/>
        </p:nvPicPr>
        <p:blipFill>
          <a:blip r:embed="rId2" cstate="print"/>
          <a:srcRect/>
          <a:stretch>
            <a:fillRect/>
          </a:stretch>
        </p:blipFill>
        <p:spPr bwMode="auto">
          <a:xfrm>
            <a:off x="1692275" y="4437063"/>
            <a:ext cx="5543550" cy="15843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olo 1"/>
          <p:cNvSpPr>
            <a:spLocks noGrp="1"/>
          </p:cNvSpPr>
          <p:nvPr>
            <p:ph type="title"/>
          </p:nvPr>
        </p:nvSpPr>
        <p:spPr>
          <a:xfrm>
            <a:off x="457200" y="274638"/>
            <a:ext cx="8229600" cy="6249987"/>
          </a:xfrm>
          <a:solidFill>
            <a:srgbClr val="FFC000"/>
          </a:solidFill>
        </p:spPr>
        <p:txBody>
          <a:bodyPr/>
          <a:lstStyle/>
          <a:p>
            <a:r>
              <a:rPr lang="it-IT" smtClean="0"/>
              <a:t>“Invito poi, ogni vicaria o unità pastorale, così come ogni associazione e movimento ecclesiale, a vivere una sera nel mese di </a:t>
            </a:r>
            <a:r>
              <a:rPr lang="it-IT" b="1" smtClean="0">
                <a:solidFill>
                  <a:srgbClr val="00B0F0"/>
                </a:solidFill>
              </a:rPr>
              <a:t>Maggio</a:t>
            </a:r>
            <a:r>
              <a:rPr lang="it-IT" smtClean="0"/>
              <a:t> un pellegrinaggio nella Chiesa Cattedrale”</a:t>
            </a:r>
            <a:br>
              <a:rPr lang="it-IT" smtClean="0"/>
            </a:br>
            <a:r>
              <a:rPr lang="it-IT" smtClean="0"/>
              <a:t/>
            </a:r>
            <a:br>
              <a:rPr lang="it-IT" smtClean="0"/>
            </a:br>
            <a:r>
              <a:rPr lang="it-IT" sz="2400" smtClean="0">
                <a:latin typeface="Batang"/>
                <a:ea typeface="Batang"/>
                <a:cs typeface="Batang"/>
              </a:rPr>
              <a:t>Dalla lettera pastorale di Mons. Luigi Conti</a:t>
            </a:r>
            <a:endParaRPr lang="it-IT" smtClean="0">
              <a:latin typeface="Batang"/>
              <a:ea typeface="Batang"/>
              <a:cs typeface="Batang"/>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5818187"/>
          </a:xfrm>
          <a:solidFill>
            <a:schemeClr val="accent6">
              <a:lumMod val="75000"/>
            </a:schemeClr>
          </a:solidFill>
        </p:spPr>
        <p:txBody>
          <a:bodyPr rtlCol="0">
            <a:normAutofit fontScale="90000"/>
          </a:bodyPr>
          <a:lstStyle/>
          <a:p>
            <a:pPr algn="l" fontAlgn="auto">
              <a:spcAft>
                <a:spcPts val="0"/>
              </a:spcAft>
              <a:defRPr/>
            </a:pPr>
            <a:r>
              <a:rPr lang="it-IT" dirty="0" smtClean="0"/>
              <a:t>In questo Anno Santo, potremo fare l’esperienza di aprire il cuore a quanti vivono nelle più disparate periferie esistenziali.</a:t>
            </a:r>
            <a:br>
              <a:rPr lang="it-IT" dirty="0" smtClean="0"/>
            </a:br>
            <a:r>
              <a:rPr lang="it-IT" dirty="0" smtClean="0"/>
              <a:t/>
            </a:r>
            <a:br>
              <a:rPr lang="it-IT" dirty="0" smtClean="0"/>
            </a:br>
            <a:r>
              <a:rPr lang="it-IT" dirty="0" smtClean="0"/>
              <a:t/>
            </a:r>
            <a:br>
              <a:rPr lang="it-IT" dirty="0" smtClean="0"/>
            </a:br>
            <a:r>
              <a:rPr lang="it-IT" dirty="0" smtClean="0"/>
              <a:t>In questo Giubileo ancora di più la Chiesa sarà chiamata a curare queste ferite.</a:t>
            </a:r>
            <a:endParaRPr lang="it-IT" dirty="0"/>
          </a:p>
        </p:txBody>
      </p:sp>
      <p:pic>
        <p:nvPicPr>
          <p:cNvPr id="22530" name="irc_mi" descr="http://www.graziaepace.it/archivio/samaritano%20%282%29.jpg"/>
          <p:cNvPicPr>
            <a:picLocks noChangeAspect="1" noChangeArrowheads="1"/>
          </p:cNvPicPr>
          <p:nvPr/>
        </p:nvPicPr>
        <p:blipFill>
          <a:blip r:embed="rId2" cstate="print"/>
          <a:srcRect/>
          <a:stretch>
            <a:fillRect/>
          </a:stretch>
        </p:blipFill>
        <p:spPr bwMode="auto">
          <a:xfrm>
            <a:off x="3851275" y="2349500"/>
            <a:ext cx="3035300" cy="1727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Tema di Office">
  <a:themeElements>
    <a:clrScheme name="Universo">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0</TotalTime>
  <Words>384</Words>
  <Application>Microsoft Office PowerPoint</Application>
  <PresentationFormat>Presentazione su schermo (4:3)</PresentationFormat>
  <Paragraphs>26</Paragraphs>
  <Slides>22</Slides>
  <Notes>0</Notes>
  <HiddenSlides>0</HiddenSlides>
  <MMClips>0</MMClips>
  <ScaleCrop>false</ScaleCrop>
  <HeadingPairs>
    <vt:vector size="4" baseType="variant">
      <vt:variant>
        <vt:lpstr>Tema</vt:lpstr>
      </vt:variant>
      <vt:variant>
        <vt:i4>1</vt:i4>
      </vt:variant>
      <vt:variant>
        <vt:lpstr>Titoli diapositive</vt:lpstr>
      </vt:variant>
      <vt:variant>
        <vt:i4>22</vt:i4>
      </vt:variant>
    </vt:vector>
  </HeadingPairs>
  <TitlesOfParts>
    <vt:vector size="23" baseType="lpstr">
      <vt:lpstr>Tema di Office</vt:lpstr>
      <vt:lpstr>Misericordiae Vultus Giubileo straordinario della Misericordia  Gesù Cristo è il volto della misericordia del Padre.  </vt:lpstr>
      <vt:lpstr>Giubileo Straordinario della Misericordia come tempo favorevole per la Chiesa,   perché renda più forte ed efficace la testimonianza dei credenti.</vt:lpstr>
      <vt:lpstr>Si aprirà l’8 Dicembre 2015 solennità dell’Immacolata  (50 anni dalla chiusura del Concilio) e  terminerà il 20 Novembre 2016 solennità di Gesù Cristo Signore e Re dell’universo.</vt:lpstr>
      <vt:lpstr>Diapositiva 4</vt:lpstr>
      <vt:lpstr>La terza domenica di Avvento, si aprirà la Porta Santa nella Cattedrale di Roma,  la Basilica di San Giovanni in Laterano.  Successivamente, si aprirà la Porta Santa nelle altre Basiliche Papali.   Nella stessa Domenica si aprirà  l’Anno Santo nella Diocesi di FERMO.  Domenica 13 Dicembre ore 17.00 in Cattedrale sarà aperta la porta della Misericordia   Domenica 13 Novembre ore 17.00 in cattedrale chiusura  dell’Anno Giubilare    </vt:lpstr>
      <vt:lpstr>Vogliamo vivere questo Anno Giubilare alla luce della parole del Signore: “Misericordiosi come il Padre”.   Per essere capaci di misericordia dobbiamo in primo luogo porci in ascolto della Parola di Dio.  Ci guideranno il salmo 136, le parabole dedicate alla misericordia e da un’altra parabola                       ricaviamo un insegnamento                                                     per il nostro stile di vita cristiano.  Provocati dalla domanda di Pietro su quante volte fosse necessario perdonare, Gesù rispose:  ”Non ti dico fino a sette volte,  ma fino a settanta volte sette” Mt18,22 </vt:lpstr>
      <vt:lpstr>Il pellegrinaggio è un segno peculiare nell’Anno Santo, perché è icona del cammino che ogni persona compie nella sua esistenza. Ognuno dovrà compiere secondo le proprie forze, un pellegrinaggio.   Le tre tappe del pellegrinaggio:  non condannare, perdonare, dare.   </vt:lpstr>
      <vt:lpstr>“Invito poi, ogni vicaria o unità pastorale, così come ogni associazione e movimento ecclesiale, a vivere una sera nel mese di Maggio un pellegrinaggio nella Chiesa Cattedrale”  Dalla lettera pastorale di Mons. Luigi Conti</vt:lpstr>
      <vt:lpstr>In questo Anno Santo, potremo fare l’esperienza di aprire il cuore a quanti vivono nelle più disparate periferie esistenziali.   In questo Giubileo ancora di più la Chiesa sarà chiamata a curare queste ferite.</vt:lpstr>
      <vt:lpstr> È mio vivo desiderio che il popolo cristiano rifletta durante il Giubileo sulle opere di misericordia corporale e spirituale.  Dare da mangiare agli affamati, dare da bere agli assetati, vestire gli ignudi, accogliere i forestieri, assistere gli ammalati, visitare i carcerati, seppellire i morti.  Consigliare i dubbiosi, insegnare agli ignoranti, ammonire i peccatori, consolare gli afflitti, perdonare le offese, sopportare pazientemente le persone moleste, pregare Dio per i vivi e per i morti.   </vt:lpstr>
      <vt:lpstr>La Quaresima di questo Anno Giubilare sia vissuta più intensamente come momento forte per celebrare e sperimentare la misericordia di Dio.  Mons. Conti predicherà i quaresimali nella Chiesa Cattedrale</vt:lpstr>
      <vt:lpstr>  Sabato 20 febbraio Festa diocesani dei fidanzati  Domenica 21 febbraio Festa diocesana della famiglia  incontro del vescovo con le famiglie adottive e affidatarie   </vt:lpstr>
      <vt:lpstr>L’iniziativa “24 ore per il Signore” da celebrarsi nel venerdì e sabato che precedono la IV Domenica di Quaresima, è da incrementare nelle Diocesi.      Poniamo di nuovo al centro con convinzione il sacramento della Riconciliazione e viviamo un momento di intensa preghiera per riscoprire il senso della nostra vita.</vt:lpstr>
      <vt:lpstr> Come vivere più intensamente nelle nostre parrocchie il prossimo tempo di Quaresima? Possiamo far sì che in ogni vicaria o unità pastorale ci sia un luogo (santuario o chiesa) sempre o maggiormente aperto in cui poter celebrare il sacramento della penitenza più assiduamente, poter trovare qualcuno (una coppia, un diacono …) disponibile per l’ascolto e poter sostare in adorazione davanti al Santissimo sacramento esposto? Possiamo in ogni Vicaria o unità pastorale far sì che si possa realizzare quest’anno l’iniziativa “24 ore per il Signore?”   Quale accompagnamento formativo oggi può rendersi necessario perché gli adulti riscoprano o celebrino meglio il sacramento della penitenza? (dalla lettera del Vescovo)   </vt:lpstr>
      <vt:lpstr>Domenica 12 Giugno nella Chiesa Cattedrale a Fermo  Incontro di tutte le CONFRATERNITE della nostra Diocesi.</vt:lpstr>
      <vt:lpstr>Nella Quaresima di questo Anno Santo ho l’intenzione di inviare i  Missionari della Misericordia.  Chiedo ai confratelli Vescovi di invitare e accogliere questi Missionari, perché siano anzitutto predicatori convincenti della Misericordia.  Si organizzino nelle Diocesi delle “Missioni al popolo” in modo che questi Missionari siano annunciatori della gioia del perdono.</vt:lpstr>
      <vt:lpstr>Non sarà inutile in questo contesto richiamare al rapporto tra  giustizia e misericordia.  Non sono due aspetti in contrasto tra di loro, ma due dimensioni di un’unica realtà che si sviluppa progressivamente fino a raggiungere il suo apice nella pienezza dell’amore. </vt:lpstr>
      <vt:lpstr>Il Giubileo porta con sé anche il riferimento all’indulgenza.  Vivere dunque nell’Anno Santo significa accostarsi alla misericordia del Padre con la certezza che il suo perdono si estende su tutta la vita del credente. </vt:lpstr>
      <vt:lpstr>La misericordia possiede una valenza  che va oltre i confini della Chiesa.  Essa ci relaziona all’Ebraismo e all’Islam, che la considerano uno degli attributi più qualificanti di Dio.     Questo Anno Giubilare vissuto nella misericordia possa favorire l’incontro con queste religioni e con le altre nobili tradizioni religiose; ci renda più aperti al dialogo per meglio conoscerci e comprenderci; elimini ogni forma di chiusura e di disprezzo ed espella ogni forma di violenza e di discriminazione. </vt:lpstr>
      <vt:lpstr>Presso la croce, Maria insieme a Giovanni, il discepolo dell’amore, è testimone delle parole di perdono che escono dalle labbra di Gesù. Il perdono supremo offerto a chi lo ha crocifisso ci mostra fin dove può arrivare la misericordia di Dio. Maria attesta che la misericordia del Figlio di Dio non conosce confini e raggiunge tutti senza escludere nessuno. Rivolgiamo a Lei la preghiera antica e sempre nuova della SALVE REGINA perché non si stanchi mai di rivolgere a noi i suoi occhi misericordiosi.     La nostra preghiera si estenda anche a tutti i Santi e Beati che hanno fatto della misericordia la loro missione di vita. In particolare il pensiero è rivolto a SANTA FAUSTINA KOWALSKA.</vt:lpstr>
      <vt:lpstr>Diapositiva 21</vt:lpstr>
      <vt:lpstr>Preghiera di Papa Francesco per il Giubileo della Misericordia  Signore Gesù Cristo, tu ci hai insegnato a essere misericordiosi come il Padre celeste,  e ci hai detto che chi vede te vede Lui. Mostraci il tuo volto e saremo salvi. Il tuo sguardo pieno di amore liberò Zaccheo e Matteo dalla schiavitù del denaro; l'adultera e la Maddalena dal porre la felicità solo in una creatura; fece piangere Pietro dopo il tradimento, e assicurò il Paradiso al ladrone pentito. Fa' che ognuno di noi ascolti come rivolta a sé la parola che dicesti alla samaritana:  Se tu conoscessi il dono di Dio!  Tu sei il volto visibile del Padre invisibile, del Dio che manifesta la sua onnipotenza soprattutto con il perdono e la misericordia: fa' che la Chiesa sia nel mondo il volto visibile di Te, suo Signore, risorto e nella gloria. Hai voluto che i tuoi ministri fossero anch'essi rivestiti di debolezza per sentire giusta compassione per quelli che sono nell'ignoranza e nell'errore;   fa' che chiunque si accosti a uno di loro si senta atteso, amato e perdonato da Dio.  Manda il tuo Spirito e consacraci tutti con la sua unzione perché il Giubileo della Misericordia sia un anno di grazia del Signore e la sua Chiesa con rinnovato entusiasmo possa portare ai poveri il lieto messaggio,  proclamare ai prigionieri e agli oppressi la libertà e ai ciechi restituire la vista.  Lo chiediamo per intercessione di Maria Madre della Misericordia  a te che vivi e regni con il Padre e lo Spirito Santo per tutti i secoli dei secoli. Amen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Misericordiae Vultus Giubileo straordinario della Misericordia</dc:title>
  <dc:creator>Mauro</dc:creator>
  <cp:lastModifiedBy>Windows User</cp:lastModifiedBy>
  <cp:revision>35</cp:revision>
  <dcterms:created xsi:type="dcterms:W3CDTF">2015-05-28T07:50:55Z</dcterms:created>
  <dcterms:modified xsi:type="dcterms:W3CDTF">2015-09-11T19:27:32Z</dcterms:modified>
</cp:coreProperties>
</file>